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7" r:id="rId6"/>
    <p:sldId id="266" r:id="rId7"/>
    <p:sldId id="260" r:id="rId8"/>
    <p:sldId id="268" r:id="rId9"/>
    <p:sldId id="261" r:id="rId10"/>
    <p:sldId id="269" r:id="rId11"/>
    <p:sldId id="262" r:id="rId12"/>
    <p:sldId id="270" r:id="rId13"/>
    <p:sldId id="271" r:id="rId14"/>
    <p:sldId id="263" r:id="rId15"/>
    <p:sldId id="272" r:id="rId16"/>
    <p:sldId id="264" r:id="rId17"/>
    <p:sldId id="273" r:id="rId18"/>
    <p:sldId id="274" r:id="rId19"/>
    <p:sldId id="265" r:id="rId20"/>
  </p:sldIdLst>
  <p:sldSz cx="9144000" cy="5143500" type="screen16x9"/>
  <p:notesSz cx="6858000" cy="9144000"/>
  <p:embeddedFontLst>
    <p:embeddedFont>
      <p:font typeface="Algerian" panose="04020705040A02060702" pitchFamily="82" charset="0"/>
      <p:regular r:id="rId22"/>
    </p:embeddedFont>
    <p:embeddedFont>
      <p:font typeface="華康秀風體W3" panose="03000309000000000000" pitchFamily="65" charset="-120"/>
      <p:regular r:id="rId23"/>
    </p:embeddedFont>
    <p:embeddedFont>
      <p:font typeface="Berlin Sans FB Demi" panose="020E0802020502020306" pitchFamily="34" charset="0"/>
      <p:bold r:id="rId24"/>
    </p:embeddedFont>
    <p:embeddedFont>
      <p:font typeface="華康秀風體W3(P)" panose="03000300000000000000" pitchFamily="66" charset="-120"/>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7ED8"/>
    <a:srgbClr val="5E53EB"/>
    <a:srgbClr val="612A8A"/>
    <a:srgbClr val="9C5BCD"/>
    <a:srgbClr val="5A2781"/>
    <a:srgbClr val="3333FF"/>
    <a:srgbClr val="0000FF"/>
    <a:srgbClr val="000099"/>
    <a:srgbClr val="776EEE"/>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55638153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11424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36534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94583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61683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67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18303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7593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84689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5811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61798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zh-TW"/>
              <a:t>‹#›</a:t>
            </a:fld>
            <a:endParaRPr lang="zh-TW"/>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zh-TW"/>
              <a:t>‹#›</a:t>
            </a:fld>
            <a:endParaRPr lang="zh-TW"/>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zh-TW"/>
              <a:t>‹#›</a:t>
            </a:fld>
            <a:endParaRPr lang="zh-TW"/>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zh-TW"/>
              <a:t>‹#›</a:t>
            </a:fld>
            <a:endParaRPr lang="zh-TW"/>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zh-TW"/>
              <a:t>‹#›</a:t>
            </a:fld>
            <a:endParaRPr lang="zh-TW"/>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zh-TW"/>
              <a:t>‹#›</a:t>
            </a:fld>
            <a:endParaRPr lang="zh-TW"/>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zh-TW"/>
              <a:t>‹#›</a:t>
            </a:fld>
            <a:endParaRPr lang="zh-TW"/>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zh-TW"/>
              <a:t>‹#›</a:t>
            </a:fld>
            <a:endParaRPr lang="zh-TW"/>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zh-TW"/>
              <a:t>‹#›</a:t>
            </a:fld>
            <a:endParaRPr lang="zh-TW"/>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zh-TW"/>
              <a:t>‹#›</a:t>
            </a:fld>
            <a:endParaRPr lang="zh-TW"/>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zh-TW"/>
              <a:t>‹#›</a:t>
            </a:fld>
            <a:endParaRPr lang="zh-TW"/>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zh-TW" sz="1000">
                <a:solidFill>
                  <a:schemeClr val="dk2"/>
                </a:solidFill>
              </a:rPr>
              <a:t>‹#›</a:t>
            </a:fld>
            <a:endParaRPr lang="zh-TW"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6.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7.wdp"/></Relationships>
</file>

<file path=ppt/slides/_rels/slide1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3"/>
        <p:cNvGrpSpPr/>
        <p:nvPr/>
      </p:nvGrpSpPr>
      <p:grpSpPr>
        <a:xfrm>
          <a:off x="0" y="0"/>
          <a:ext cx="0" cy="0"/>
          <a:chOff x="0" y="0"/>
          <a:chExt cx="0" cy="0"/>
        </a:xfrm>
      </p:grpSpPr>
      <p:pic>
        <p:nvPicPr>
          <p:cNvPr id="54" name="Shape 54" descr="IMG_4696.JPG"/>
          <p:cNvPicPr preferRelativeResize="0"/>
          <p:nvPr/>
        </p:nvPicPr>
        <p:blipFill>
          <a:blip r:embed="rId3">
            <a:alphaModFix/>
          </a:blip>
          <a:stretch>
            <a:fillRect/>
          </a:stretch>
        </p:blipFill>
        <p:spPr>
          <a:xfrm>
            <a:off x="0" y="0"/>
            <a:ext cx="9309502" cy="5143499"/>
          </a:xfrm>
          <a:prstGeom prst="rect">
            <a:avLst/>
          </a:prstGeom>
          <a:noFill/>
          <a:ln>
            <a:noFill/>
          </a:ln>
        </p:spPr>
      </p:pic>
      <p:sp>
        <p:nvSpPr>
          <p:cNvPr id="55" name="Shape 55"/>
          <p:cNvSpPr txBox="1">
            <a:spLocks noGrp="1"/>
          </p:cNvSpPr>
          <p:nvPr>
            <p:ph type="ctrTitle"/>
          </p:nvPr>
        </p:nvSpPr>
        <p:spPr>
          <a:xfrm>
            <a:off x="215755" y="1682549"/>
            <a:ext cx="8770655" cy="889200"/>
          </a:xfrm>
          <a:prstGeom prst="rect">
            <a:avLst/>
          </a:prstGeom>
        </p:spPr>
        <p:txBody>
          <a:bodyPr lIns="91425" tIns="91425" rIns="91425" bIns="91425" anchor="b" anchorCtr="0">
            <a:noAutofit/>
          </a:bodyPr>
          <a:lstStyle/>
          <a:p>
            <a:pPr lvl="0">
              <a:spcBef>
                <a:spcPts val="0"/>
              </a:spcBef>
              <a:buNone/>
            </a:pPr>
            <a:r>
              <a:rPr lang="zh-TW" sz="8800" dirty="0" smtClean="0">
                <a:solidFill>
                  <a:srgbClr val="FFFFFF"/>
                </a:solidFill>
                <a:latin typeface="Algerian" panose="04020705040A02060702" pitchFamily="82" charset="0"/>
              </a:rPr>
              <a:t>Cupid &amp; Psyche </a:t>
            </a:r>
            <a:endParaRPr lang="zh-TW" sz="8800" dirty="0">
              <a:solidFill>
                <a:srgbClr val="FFFFFF"/>
              </a:solidFill>
              <a:latin typeface="Algerian" panose="04020705040A02060702" pitchFamily="82" charset="0"/>
            </a:endParaRPr>
          </a:p>
        </p:txBody>
      </p:sp>
      <p:sp>
        <p:nvSpPr>
          <p:cNvPr id="2" name="圓角矩形 1"/>
          <p:cNvSpPr/>
          <p:nvPr/>
        </p:nvSpPr>
        <p:spPr>
          <a:xfrm>
            <a:off x="1389164" y="3352073"/>
            <a:ext cx="6380252" cy="1629583"/>
          </a:xfrm>
          <a:prstGeom prst="roundRect">
            <a:avLst/>
          </a:prstGeom>
          <a:solidFill>
            <a:schemeClr val="lt1">
              <a:alpha val="66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56" name="Shape 56"/>
          <p:cNvSpPr txBox="1">
            <a:spLocks noGrp="1"/>
          </p:cNvSpPr>
          <p:nvPr>
            <p:ph type="subTitle" idx="1"/>
          </p:nvPr>
        </p:nvSpPr>
        <p:spPr>
          <a:xfrm>
            <a:off x="1505851" y="3352073"/>
            <a:ext cx="6787186" cy="792600"/>
          </a:xfrm>
          <a:prstGeom prst="rect">
            <a:avLst/>
          </a:prstGeom>
        </p:spPr>
        <p:txBody>
          <a:bodyPr lIns="91425" tIns="91425" rIns="91425" bIns="91425" anchor="t" anchorCtr="0">
            <a:noAutofit/>
          </a:bodyPr>
          <a:lstStyle/>
          <a:p>
            <a:pPr lvl="0" algn="l" rtl="0">
              <a:lnSpc>
                <a:spcPts val="2800"/>
              </a:lnSpc>
              <a:spcBef>
                <a:spcPts val="0"/>
              </a:spcBef>
              <a:buNone/>
            </a:pPr>
            <a:r>
              <a:rPr lang="zh-TW" sz="2000" b="1" dirty="0" smtClean="0">
                <a:solidFill>
                  <a:schemeClr val="bg2">
                    <a:lumMod val="75000"/>
                  </a:schemeClr>
                </a:solidFill>
                <a:latin typeface="華康秀風體W3(P)" panose="03000300000000000000" pitchFamily="66" charset="-120"/>
                <a:ea typeface="華康秀風體W3(P)" panose="03000300000000000000" pitchFamily="66" charset="-120"/>
              </a:rPr>
              <a:t>10252055劉沁璇</a:t>
            </a:r>
            <a:r>
              <a:rPr lang="zh-TW" altLang="en-US" sz="2000" b="1" dirty="0" smtClean="0">
                <a:solidFill>
                  <a:schemeClr val="bg2">
                    <a:lumMod val="75000"/>
                  </a:schemeClr>
                </a:solidFill>
                <a:latin typeface="華康秀風體W3(P)" panose="03000300000000000000" pitchFamily="66" charset="-120"/>
                <a:ea typeface="華康秀風體W3(P)" panose="03000300000000000000" pitchFamily="66" charset="-120"/>
              </a:rPr>
              <a:t>   </a:t>
            </a:r>
            <a:r>
              <a:rPr lang="zh-TW" sz="2000" b="1" dirty="0" smtClean="0">
                <a:solidFill>
                  <a:schemeClr val="bg2">
                    <a:lumMod val="75000"/>
                  </a:schemeClr>
                </a:solidFill>
                <a:latin typeface="華康秀風體W3(P)" panose="03000300000000000000" pitchFamily="66" charset="-120"/>
                <a:ea typeface="華康秀風體W3(P)" panose="03000300000000000000" pitchFamily="66" charset="-120"/>
              </a:rPr>
              <a:t>10442008李羿緯</a:t>
            </a:r>
            <a:r>
              <a:rPr lang="zh-TW" altLang="en-US" sz="2000" b="1" dirty="0" smtClean="0">
                <a:solidFill>
                  <a:schemeClr val="bg2">
                    <a:lumMod val="75000"/>
                  </a:schemeClr>
                </a:solidFill>
                <a:latin typeface="華康秀風體W3(P)" panose="03000300000000000000" pitchFamily="66" charset="-120"/>
                <a:ea typeface="華康秀風體W3(P)" panose="03000300000000000000" pitchFamily="66" charset="-120"/>
              </a:rPr>
              <a:t>   </a:t>
            </a:r>
            <a:r>
              <a:rPr lang="zh-TW" sz="2000" b="1" dirty="0" smtClean="0">
                <a:solidFill>
                  <a:schemeClr val="bg2">
                    <a:lumMod val="75000"/>
                  </a:schemeClr>
                </a:solidFill>
                <a:latin typeface="華康秀風體W3(P)" panose="03000300000000000000" pitchFamily="66" charset="-120"/>
                <a:ea typeface="華康秀風體W3(P)" panose="03000300000000000000" pitchFamily="66" charset="-120"/>
              </a:rPr>
              <a:t>10442007洪正儒</a:t>
            </a:r>
            <a:r>
              <a:rPr lang="en-US" altLang="zh-TW" sz="2000" b="1" dirty="0" smtClean="0">
                <a:solidFill>
                  <a:schemeClr val="bg2">
                    <a:lumMod val="75000"/>
                  </a:schemeClr>
                </a:solidFill>
                <a:latin typeface="華康秀風體W3(P)" panose="03000300000000000000" pitchFamily="66" charset="-120"/>
                <a:ea typeface="華康秀風體W3(P)" panose="03000300000000000000" pitchFamily="66" charset="-120"/>
              </a:rPr>
              <a:t/>
            </a:r>
            <a:br>
              <a:rPr lang="en-US" altLang="zh-TW" sz="2000" b="1" dirty="0" smtClean="0">
                <a:solidFill>
                  <a:schemeClr val="bg2">
                    <a:lumMod val="75000"/>
                  </a:schemeClr>
                </a:solidFill>
                <a:latin typeface="華康秀風體W3(P)" panose="03000300000000000000" pitchFamily="66" charset="-120"/>
                <a:ea typeface="華康秀風體W3(P)" panose="03000300000000000000" pitchFamily="66" charset="-120"/>
              </a:rPr>
            </a:br>
            <a:r>
              <a:rPr lang="zh-TW" sz="2000" b="1" dirty="0" smtClean="0">
                <a:solidFill>
                  <a:schemeClr val="bg2">
                    <a:lumMod val="75000"/>
                  </a:schemeClr>
                </a:solidFill>
                <a:latin typeface="華康秀風體W3(P)" panose="03000300000000000000" pitchFamily="66" charset="-120"/>
                <a:ea typeface="華康秀風體W3(P)" panose="03000300000000000000" pitchFamily="66" charset="-120"/>
              </a:rPr>
              <a:t>10442036連聖哲</a:t>
            </a:r>
            <a:r>
              <a:rPr lang="zh-TW" altLang="en-US" sz="2000" b="1" dirty="0" smtClean="0">
                <a:solidFill>
                  <a:schemeClr val="bg2">
                    <a:lumMod val="75000"/>
                  </a:schemeClr>
                </a:solidFill>
                <a:latin typeface="華康秀風體W3(P)" panose="03000300000000000000" pitchFamily="66" charset="-120"/>
                <a:ea typeface="華康秀風體W3(P)" panose="03000300000000000000" pitchFamily="66" charset="-120"/>
              </a:rPr>
              <a:t>   </a:t>
            </a:r>
            <a:r>
              <a:rPr lang="zh-TW" sz="2000" b="1" dirty="0" smtClean="0">
                <a:solidFill>
                  <a:schemeClr val="bg2">
                    <a:lumMod val="75000"/>
                  </a:schemeClr>
                </a:solidFill>
                <a:latin typeface="華康秀風體W3(P)" panose="03000300000000000000" pitchFamily="66" charset="-120"/>
                <a:ea typeface="華康秀風體W3(P)" panose="03000300000000000000" pitchFamily="66" charset="-120"/>
              </a:rPr>
              <a:t>10442020</a:t>
            </a:r>
            <a:r>
              <a:rPr lang="zh-TW" sz="2000" b="1" dirty="0">
                <a:solidFill>
                  <a:schemeClr val="bg2">
                    <a:lumMod val="75000"/>
                  </a:schemeClr>
                </a:solidFill>
                <a:latin typeface="華康秀風體W3(P)" panose="03000300000000000000" pitchFamily="66" charset="-120"/>
                <a:ea typeface="華康秀風體W3(P)" panose="03000300000000000000" pitchFamily="66" charset="-120"/>
              </a:rPr>
              <a:t>范心</a:t>
            </a:r>
            <a:r>
              <a:rPr lang="zh-TW" sz="2000" b="1" dirty="0" smtClean="0">
                <a:solidFill>
                  <a:schemeClr val="bg2">
                    <a:lumMod val="75000"/>
                  </a:schemeClr>
                </a:solidFill>
                <a:latin typeface="華康秀風體W3(P)" panose="03000300000000000000" pitchFamily="66" charset="-120"/>
                <a:ea typeface="華康秀風體W3(P)" panose="03000300000000000000" pitchFamily="66" charset="-120"/>
              </a:rPr>
              <a:t>怡</a:t>
            </a:r>
            <a:r>
              <a:rPr lang="zh-TW" altLang="en-US" sz="2000" b="1" dirty="0" smtClean="0">
                <a:solidFill>
                  <a:schemeClr val="bg2">
                    <a:lumMod val="75000"/>
                  </a:schemeClr>
                </a:solidFill>
                <a:latin typeface="華康秀風體W3(P)" panose="03000300000000000000" pitchFamily="66" charset="-120"/>
                <a:ea typeface="華康秀風體W3(P)" panose="03000300000000000000" pitchFamily="66" charset="-120"/>
              </a:rPr>
              <a:t>   </a:t>
            </a:r>
            <a:r>
              <a:rPr lang="zh-TW" sz="2000" b="1" dirty="0" smtClean="0">
                <a:solidFill>
                  <a:schemeClr val="bg2">
                    <a:lumMod val="75000"/>
                  </a:schemeClr>
                </a:solidFill>
                <a:latin typeface="華康秀風體W3(P)" panose="03000300000000000000" pitchFamily="66" charset="-120"/>
                <a:ea typeface="華康秀風體W3(P)" panose="03000300000000000000" pitchFamily="66" charset="-120"/>
              </a:rPr>
              <a:t>10442012</a:t>
            </a:r>
            <a:r>
              <a:rPr lang="zh-TW" sz="2000" b="1" dirty="0">
                <a:solidFill>
                  <a:schemeClr val="bg2">
                    <a:lumMod val="75000"/>
                  </a:schemeClr>
                </a:solidFill>
                <a:latin typeface="華康秀風體W3(P)" panose="03000300000000000000" pitchFamily="66" charset="-120"/>
                <a:ea typeface="華康秀風體W3(P)" panose="03000300000000000000" pitchFamily="66" charset="-120"/>
              </a:rPr>
              <a:t>王雅淳</a:t>
            </a:r>
          </a:p>
          <a:p>
            <a:pPr lvl="0" algn="l" rtl="0">
              <a:lnSpc>
                <a:spcPts val="2800"/>
              </a:lnSpc>
              <a:spcBef>
                <a:spcPts val="0"/>
              </a:spcBef>
              <a:buNone/>
            </a:pPr>
            <a:r>
              <a:rPr lang="zh-TW" sz="2000" b="1" dirty="0">
                <a:solidFill>
                  <a:schemeClr val="bg2">
                    <a:lumMod val="75000"/>
                  </a:schemeClr>
                </a:solidFill>
                <a:latin typeface="華康秀風體W3(P)" panose="03000300000000000000" pitchFamily="66" charset="-120"/>
                <a:ea typeface="華康秀風體W3(P)" panose="03000300000000000000" pitchFamily="66" charset="-120"/>
              </a:rPr>
              <a:t>10442024何亮</a:t>
            </a:r>
            <a:r>
              <a:rPr lang="zh-TW" sz="2000" b="1" dirty="0" smtClean="0">
                <a:solidFill>
                  <a:schemeClr val="bg2">
                    <a:lumMod val="75000"/>
                  </a:schemeClr>
                </a:solidFill>
                <a:latin typeface="華康秀風體W3(P)" panose="03000300000000000000" pitchFamily="66" charset="-120"/>
                <a:ea typeface="華康秀風體W3(P)" panose="03000300000000000000" pitchFamily="66" charset="-120"/>
              </a:rPr>
              <a:t>玟</a:t>
            </a:r>
            <a:r>
              <a:rPr lang="zh-TW" altLang="en-US" sz="2000" b="1" dirty="0" smtClean="0">
                <a:solidFill>
                  <a:schemeClr val="bg2">
                    <a:lumMod val="75000"/>
                  </a:schemeClr>
                </a:solidFill>
                <a:latin typeface="華康秀風體W3(P)" panose="03000300000000000000" pitchFamily="66" charset="-120"/>
                <a:ea typeface="華康秀風體W3(P)" panose="03000300000000000000" pitchFamily="66" charset="-120"/>
              </a:rPr>
              <a:t>   </a:t>
            </a:r>
            <a:r>
              <a:rPr lang="zh-TW" sz="2000" b="1" dirty="0" smtClean="0">
                <a:solidFill>
                  <a:schemeClr val="bg2">
                    <a:lumMod val="75000"/>
                  </a:schemeClr>
                </a:solidFill>
                <a:latin typeface="華康秀風體W3(P)" panose="03000300000000000000" pitchFamily="66" charset="-120"/>
                <a:ea typeface="華康秀風體W3(P)" panose="03000300000000000000" pitchFamily="66" charset="-120"/>
              </a:rPr>
              <a:t>10442028</a:t>
            </a:r>
            <a:r>
              <a:rPr lang="zh-TW" sz="2000" b="1" dirty="0">
                <a:solidFill>
                  <a:schemeClr val="bg2">
                    <a:lumMod val="75000"/>
                  </a:schemeClr>
                </a:solidFill>
                <a:latin typeface="華康秀風體W3(P)" panose="03000300000000000000" pitchFamily="66" charset="-120"/>
                <a:ea typeface="華康秀風體W3(P)" panose="03000300000000000000" pitchFamily="66" charset="-120"/>
              </a:rPr>
              <a:t>汪韋</a:t>
            </a:r>
            <a:r>
              <a:rPr lang="zh-TW" sz="2000" b="1" dirty="0" smtClean="0">
                <a:solidFill>
                  <a:schemeClr val="bg2">
                    <a:lumMod val="75000"/>
                  </a:schemeClr>
                </a:solidFill>
                <a:latin typeface="華康秀風體W3(P)" panose="03000300000000000000" pitchFamily="66" charset="-120"/>
                <a:ea typeface="華康秀風體W3(P)" panose="03000300000000000000" pitchFamily="66" charset="-120"/>
              </a:rPr>
              <a:t>廷</a:t>
            </a:r>
            <a:r>
              <a:rPr lang="zh-TW" altLang="en-US" sz="2000" b="1" dirty="0" smtClean="0">
                <a:solidFill>
                  <a:schemeClr val="bg2">
                    <a:lumMod val="75000"/>
                  </a:schemeClr>
                </a:solidFill>
                <a:latin typeface="華康秀風體W3(P)" panose="03000300000000000000" pitchFamily="66" charset="-120"/>
                <a:ea typeface="華康秀風體W3(P)" panose="03000300000000000000" pitchFamily="66" charset="-120"/>
              </a:rPr>
              <a:t>   </a:t>
            </a:r>
            <a:r>
              <a:rPr lang="zh-TW" sz="2000" b="1" dirty="0" smtClean="0">
                <a:solidFill>
                  <a:schemeClr val="bg2">
                    <a:lumMod val="75000"/>
                  </a:schemeClr>
                </a:solidFill>
                <a:latin typeface="華康秀風體W3(P)" panose="03000300000000000000" pitchFamily="66" charset="-120"/>
                <a:ea typeface="華康秀風體W3(P)" panose="03000300000000000000" pitchFamily="66" charset="-120"/>
              </a:rPr>
              <a:t>10442039</a:t>
            </a:r>
            <a:r>
              <a:rPr lang="zh-TW" sz="2000" b="1" dirty="0">
                <a:solidFill>
                  <a:schemeClr val="bg2">
                    <a:lumMod val="75000"/>
                  </a:schemeClr>
                </a:solidFill>
                <a:latin typeface="華康秀風體W3(P)" panose="03000300000000000000" pitchFamily="66" charset="-120"/>
                <a:ea typeface="華康秀風體W3(P)" panose="03000300000000000000" pitchFamily="66" charset="-120"/>
              </a:rPr>
              <a:t>李熙雯</a:t>
            </a:r>
          </a:p>
          <a:p>
            <a:pPr lvl="0" algn="l" rtl="0">
              <a:lnSpc>
                <a:spcPts val="2800"/>
              </a:lnSpc>
              <a:spcBef>
                <a:spcPts val="0"/>
              </a:spcBef>
              <a:buNone/>
            </a:pPr>
            <a:r>
              <a:rPr lang="zh-TW" sz="2000" b="1" dirty="0">
                <a:solidFill>
                  <a:schemeClr val="bg2">
                    <a:lumMod val="75000"/>
                  </a:schemeClr>
                </a:solidFill>
                <a:latin typeface="華康秀風體W3(P)" panose="03000300000000000000" pitchFamily="66" charset="-120"/>
                <a:ea typeface="華康秀風體W3(P)" panose="03000300000000000000" pitchFamily="66" charset="-120"/>
              </a:rPr>
              <a:t>10442032</a:t>
            </a:r>
            <a:r>
              <a:rPr lang="zh-TW" sz="2000" b="1" dirty="0" smtClean="0">
                <a:solidFill>
                  <a:schemeClr val="bg2">
                    <a:lumMod val="75000"/>
                  </a:schemeClr>
                </a:solidFill>
                <a:latin typeface="華康秀風體W3(P)" panose="03000300000000000000" pitchFamily="66" charset="-120"/>
                <a:ea typeface="華康秀風體W3(P)" panose="03000300000000000000" pitchFamily="66" charset="-120"/>
              </a:rPr>
              <a:t>李宗穎</a:t>
            </a:r>
            <a:r>
              <a:rPr lang="zh-TW" altLang="en-US" sz="2000" b="1" dirty="0" smtClean="0">
                <a:solidFill>
                  <a:schemeClr val="bg2">
                    <a:lumMod val="75000"/>
                  </a:schemeClr>
                </a:solidFill>
                <a:latin typeface="華康秀風體W3(P)" panose="03000300000000000000" pitchFamily="66" charset="-120"/>
                <a:ea typeface="華康秀風體W3(P)" panose="03000300000000000000" pitchFamily="66" charset="-120"/>
              </a:rPr>
              <a:t>   </a:t>
            </a:r>
            <a:r>
              <a:rPr lang="zh-TW" sz="2000" b="1" dirty="0" smtClean="0">
                <a:solidFill>
                  <a:schemeClr val="bg2">
                    <a:lumMod val="75000"/>
                  </a:schemeClr>
                </a:solidFill>
                <a:latin typeface="華康秀風體W3(P)" panose="03000300000000000000" pitchFamily="66" charset="-120"/>
                <a:ea typeface="華康秀風體W3(P)" panose="03000300000000000000" pitchFamily="66" charset="-120"/>
              </a:rPr>
              <a:t>10342038</a:t>
            </a:r>
            <a:r>
              <a:rPr lang="zh-TW" sz="2000" b="1" dirty="0">
                <a:solidFill>
                  <a:schemeClr val="bg2">
                    <a:lumMod val="75000"/>
                  </a:schemeClr>
                </a:solidFill>
                <a:latin typeface="華康秀風體W3(P)" panose="03000300000000000000" pitchFamily="66" charset="-120"/>
                <a:ea typeface="華康秀風體W3(P)" panose="03000300000000000000" pitchFamily="66" charset="-120"/>
              </a:rPr>
              <a:t>胡張善群</a:t>
            </a:r>
          </a:p>
        </p:txBody>
      </p:sp>
      <p:sp>
        <p:nvSpPr>
          <p:cNvPr id="3" name="矩形 2"/>
          <p:cNvSpPr/>
          <p:nvPr/>
        </p:nvSpPr>
        <p:spPr>
          <a:xfrm>
            <a:off x="1165615" y="3019875"/>
            <a:ext cx="3079689" cy="523220"/>
          </a:xfrm>
          <a:prstGeom prst="rect">
            <a:avLst/>
          </a:prstGeom>
          <a:noFill/>
        </p:spPr>
        <p:txBody>
          <a:bodyPr wrap="none" lIns="91440" tIns="45720" rIns="91440" bIns="45720">
            <a:spAutoFit/>
          </a:bodyPr>
          <a:lstStyle/>
          <a:p>
            <a:pPr algn="ctr"/>
            <a:r>
              <a:rPr lang="en-US" altLang="zh-TW" sz="2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Group members:</a:t>
            </a:r>
            <a:endParaRPr lang="zh-TW" alt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397" y="-476514"/>
            <a:ext cx="9144793" cy="6096528"/>
          </a:xfrm>
          <a:prstGeom prst="rect">
            <a:avLst/>
          </a:prstGeom>
        </p:spPr>
      </p:pic>
      <p:sp>
        <p:nvSpPr>
          <p:cNvPr id="4" name="矩形 3"/>
          <p:cNvSpPr/>
          <p:nvPr/>
        </p:nvSpPr>
        <p:spPr>
          <a:xfrm>
            <a:off x="311571" y="0"/>
            <a:ext cx="8470921" cy="2554545"/>
          </a:xfrm>
          <a:prstGeom prst="rect">
            <a:avLst/>
          </a:prstGeom>
        </p:spPr>
        <p:txBody>
          <a:bodyPr wrap="square">
            <a:spAutoFit/>
          </a:bodyPr>
          <a:lstStyle/>
          <a:p>
            <a:pPr lvl="0" algn="just">
              <a:lnSpc>
                <a:spcPts val="3200"/>
              </a:lnSpc>
            </a:pPr>
            <a:r>
              <a:rPr lang="zh-TW" altLang="en-US" dirty="0" smtClean="0">
                <a:solidFill>
                  <a:srgbClr val="F3F3F3"/>
                </a:solidFill>
              </a:rPr>
              <a:t>　　</a:t>
            </a:r>
            <a:r>
              <a:rPr lang="zh-TW" altLang="zh-TW" sz="2000" dirty="0" smtClean="0">
                <a:solidFill>
                  <a:schemeClr val="bg1"/>
                </a:solidFill>
                <a:latin typeface="Berlin Sans FB Demi" panose="020E0802020502020306" pitchFamily="34" charset="0"/>
              </a:rPr>
              <a:t>Although </a:t>
            </a:r>
            <a:r>
              <a:rPr lang="zh-TW" altLang="zh-TW" sz="2000" dirty="0">
                <a:solidFill>
                  <a:schemeClr val="bg1"/>
                </a:solidFill>
                <a:latin typeface="Berlin Sans FB Demi" panose="020E0802020502020306" pitchFamily="34" charset="0"/>
              </a:rPr>
              <a:t>fearful and without sexual experience, Psyche</a:t>
            </a:r>
            <a:r>
              <a:rPr lang="zh-TW" altLang="zh-TW" sz="2000" dirty="0">
                <a:solidFill>
                  <a:schemeClr val="bg1"/>
                </a:solidFill>
                <a:latin typeface="Berlin Sans FB Demi" panose="020E0802020502020306" pitchFamily="34" charset="0"/>
              </a:rPr>
              <a:t> </a:t>
            </a:r>
            <a:r>
              <a:rPr lang="zh-TW" altLang="zh-TW" sz="2000" dirty="0">
                <a:solidFill>
                  <a:schemeClr val="bg1"/>
                </a:solidFill>
                <a:latin typeface="Berlin Sans FB Demi" panose="020E0802020502020306" pitchFamily="34" charset="0"/>
              </a:rPr>
              <a:t>allows herself to be guided to a bedroom, </a:t>
            </a:r>
            <a:r>
              <a:rPr lang="zh-TW" altLang="zh-TW" sz="2000" dirty="0">
                <a:solidFill>
                  <a:srgbClr val="B17ED8"/>
                </a:solidFill>
                <a:latin typeface="Berlin Sans FB Demi" panose="020E0802020502020306" pitchFamily="34" charset="0"/>
              </a:rPr>
              <a:t>where in the darkness a being she cannot see makes her his wife</a:t>
            </a:r>
            <a:r>
              <a:rPr lang="zh-TW" altLang="zh-TW" sz="2000" dirty="0">
                <a:solidFill>
                  <a:schemeClr val="bg1"/>
                </a:solidFill>
                <a:latin typeface="Berlin Sans FB Demi" panose="020E0802020502020306" pitchFamily="34" charset="0"/>
              </a:rPr>
              <a:t>. </a:t>
            </a:r>
            <a:endParaRPr lang="en-US" altLang="zh-TW" sz="2000" dirty="0" smtClean="0">
              <a:solidFill>
                <a:schemeClr val="bg1"/>
              </a:solidFill>
              <a:latin typeface="Berlin Sans FB Demi" panose="020E0802020502020306" pitchFamily="34" charset="0"/>
            </a:endParaRPr>
          </a:p>
          <a:p>
            <a:pPr lvl="0" algn="just">
              <a:lnSpc>
                <a:spcPts val="3200"/>
              </a:lnSpc>
            </a:pPr>
            <a:r>
              <a:rPr lang="zh-TW" altLang="en-US" sz="2000" dirty="0">
                <a:solidFill>
                  <a:schemeClr val="bg1"/>
                </a:solidFill>
                <a:latin typeface="Berlin Sans FB Demi" panose="020E0802020502020306" pitchFamily="34" charset="0"/>
              </a:rPr>
              <a:t>　</a:t>
            </a:r>
            <a:r>
              <a:rPr lang="zh-TW" altLang="en-US" sz="2000" dirty="0" smtClean="0">
                <a:solidFill>
                  <a:schemeClr val="bg1"/>
                </a:solidFill>
                <a:latin typeface="Berlin Sans FB Demi" panose="020E0802020502020306" pitchFamily="34" charset="0"/>
              </a:rPr>
              <a:t>　</a:t>
            </a:r>
            <a:r>
              <a:rPr lang="zh-TW" altLang="zh-TW" sz="2000" dirty="0" smtClean="0">
                <a:solidFill>
                  <a:schemeClr val="bg1"/>
                </a:solidFill>
                <a:latin typeface="Berlin Sans FB Demi" panose="020E0802020502020306" pitchFamily="34" charset="0"/>
              </a:rPr>
              <a:t>She </a:t>
            </a:r>
            <a:r>
              <a:rPr lang="zh-TW" altLang="zh-TW" sz="2000" dirty="0">
                <a:solidFill>
                  <a:schemeClr val="bg1"/>
                </a:solidFill>
                <a:latin typeface="Berlin Sans FB Demi" panose="020E0802020502020306" pitchFamily="34" charset="0"/>
              </a:rPr>
              <a:t>gradually learns to look forward to his visits, though he always departs before sunrise and </a:t>
            </a:r>
            <a:r>
              <a:rPr lang="zh-TW" altLang="zh-TW" sz="2000" dirty="0">
                <a:solidFill>
                  <a:srgbClr val="B17ED8"/>
                </a:solidFill>
                <a:latin typeface="Berlin Sans FB Demi" panose="020E0802020502020306" pitchFamily="34" charset="0"/>
              </a:rPr>
              <a:t>forbids her to look upon him</a:t>
            </a:r>
            <a:r>
              <a:rPr lang="zh-TW" altLang="zh-TW" sz="2000" dirty="0">
                <a:solidFill>
                  <a:schemeClr val="bg1"/>
                </a:solidFill>
                <a:latin typeface="Berlin Sans FB Demi" panose="020E0802020502020306" pitchFamily="34" charset="0"/>
              </a:rPr>
              <a:t>, and soon she becomes pregnant.</a:t>
            </a:r>
          </a:p>
        </p:txBody>
      </p:sp>
      <p:sp>
        <p:nvSpPr>
          <p:cNvPr id="5" name="矩形 4"/>
          <p:cNvSpPr/>
          <p:nvPr/>
        </p:nvSpPr>
        <p:spPr>
          <a:xfrm>
            <a:off x="311571" y="3138620"/>
            <a:ext cx="8420986" cy="1733808"/>
          </a:xfrm>
          <a:prstGeom prst="rect">
            <a:avLst/>
          </a:prstGeom>
        </p:spPr>
        <p:txBody>
          <a:bodyPr wrap="square">
            <a:spAutoFit/>
          </a:bodyPr>
          <a:lstStyle/>
          <a:p>
            <a:pPr lvl="0">
              <a:lnSpc>
                <a:spcPts val="3200"/>
              </a:lnSpc>
              <a:spcBef>
                <a:spcPts val="500"/>
              </a:spcBef>
              <a:spcAft>
                <a:spcPts val="500"/>
              </a:spcAft>
              <a:buClr>
                <a:schemeClr val="dk1"/>
              </a:buClr>
              <a:buSzPct val="78571"/>
            </a:pPr>
            <a:r>
              <a:rPr lang="zh-TW" altLang="en-US" sz="2400" dirty="0" smtClean="0">
                <a:solidFill>
                  <a:srgbClr val="EFEFEF"/>
                </a:solidFill>
                <a:latin typeface="華康秀風體W3" panose="03000309000000000000" pitchFamily="65" charset="-120"/>
                <a:ea typeface="華康秀風體W3" panose="03000309000000000000" pitchFamily="65" charset="-120"/>
              </a:rPr>
              <a:t>　　</a:t>
            </a:r>
            <a:r>
              <a:rPr lang="zh-TW" altLang="zh-TW" sz="2400" dirty="0" smtClean="0">
                <a:solidFill>
                  <a:srgbClr val="EFEFEF"/>
                </a:solidFill>
                <a:latin typeface="華康秀風體W3" panose="03000309000000000000" pitchFamily="65" charset="-120"/>
                <a:ea typeface="華康秀風體W3" panose="03000309000000000000" pitchFamily="65" charset="-120"/>
              </a:rPr>
              <a:t>雖然</a:t>
            </a:r>
            <a:r>
              <a:rPr lang="zh-TW" altLang="zh-TW" sz="2400" dirty="0">
                <a:solidFill>
                  <a:srgbClr val="EFEFEF"/>
                </a:solidFill>
                <a:latin typeface="華康秀風體W3" panose="03000309000000000000" pitchFamily="65" charset="-120"/>
                <a:ea typeface="華康秀風體W3" panose="03000309000000000000" pitchFamily="65" charset="-120"/>
              </a:rPr>
              <a:t>害怕且沒有性經歷</a:t>
            </a:r>
            <a:r>
              <a:rPr lang="zh-TW" altLang="zh-TW" sz="2400" dirty="0">
                <a:solidFill>
                  <a:srgbClr val="EFEFEF"/>
                </a:solidFill>
                <a:latin typeface="華康秀風體W3" panose="03000309000000000000" pitchFamily="65" charset="-120"/>
                <a:ea typeface="華康秀風體W3" panose="03000309000000000000" pitchFamily="65" charset="-120"/>
              </a:rPr>
              <a:t>，</a:t>
            </a:r>
            <a:r>
              <a:rPr lang="zh-TW" altLang="zh-TW" sz="2400" dirty="0">
                <a:solidFill>
                  <a:srgbClr val="EFEFEF"/>
                </a:solidFill>
                <a:latin typeface="華康秀風體W3" panose="03000309000000000000" pitchFamily="65" charset="-120"/>
                <a:ea typeface="華康秀風體W3" panose="03000309000000000000" pitchFamily="65" charset="-120"/>
              </a:rPr>
              <a:t>Psych</a:t>
            </a:r>
            <a:r>
              <a:rPr lang="zh-TW" altLang="zh-TW" sz="2400" dirty="0" smtClean="0">
                <a:solidFill>
                  <a:srgbClr val="EFEFEF"/>
                </a:solidFill>
                <a:latin typeface="華康秀風體W3" panose="03000309000000000000" pitchFamily="65" charset="-120"/>
                <a:ea typeface="華康秀風體W3" panose="03000309000000000000" pitchFamily="65" charset="-120"/>
              </a:rPr>
              <a:t>e</a:t>
            </a:r>
            <a:r>
              <a:rPr lang="zh-TW" altLang="en-US" sz="2400" dirty="0" smtClean="0">
                <a:solidFill>
                  <a:srgbClr val="EFEFEF"/>
                </a:solidFill>
                <a:latin typeface="華康秀風體W3" panose="03000309000000000000" pitchFamily="65" charset="-120"/>
                <a:ea typeface="華康秀風體W3" panose="03000309000000000000" pitchFamily="65" charset="-120"/>
              </a:rPr>
              <a:t>讓</a:t>
            </a:r>
            <a:r>
              <a:rPr lang="zh-TW" altLang="zh-TW" sz="2400" dirty="0" smtClean="0">
                <a:solidFill>
                  <a:srgbClr val="EFEFEF"/>
                </a:solidFill>
                <a:latin typeface="華康秀風體W3" panose="03000309000000000000" pitchFamily="65" charset="-120"/>
                <a:ea typeface="華康秀風體W3" panose="03000309000000000000" pitchFamily="65" charset="-120"/>
              </a:rPr>
              <a:t>自己</a:t>
            </a:r>
            <a:r>
              <a:rPr lang="zh-TW" altLang="zh-TW" sz="2400" dirty="0">
                <a:solidFill>
                  <a:srgbClr val="EFEFEF"/>
                </a:solidFill>
                <a:latin typeface="華康秀風體W3" panose="03000309000000000000" pitchFamily="65" charset="-120"/>
                <a:ea typeface="華康秀風體W3" panose="03000309000000000000" pitchFamily="65" charset="-120"/>
              </a:rPr>
              <a:t>被引導到臥室，</a:t>
            </a:r>
            <a:r>
              <a:rPr lang="zh-TW" altLang="zh-TW" sz="2400" b="1" dirty="0">
                <a:solidFill>
                  <a:srgbClr val="B17ED8"/>
                </a:solidFill>
                <a:latin typeface="華康秀風體W3" panose="03000309000000000000" pitchFamily="65" charset="-120"/>
                <a:ea typeface="華康秀風體W3" panose="03000309000000000000" pitchFamily="65" charset="-120"/>
              </a:rPr>
              <a:t>在</a:t>
            </a:r>
            <a:r>
              <a:rPr lang="zh-TW" altLang="zh-TW" sz="2400" b="1" dirty="0">
                <a:solidFill>
                  <a:srgbClr val="B17ED8"/>
                </a:solidFill>
                <a:latin typeface="華康秀風體W3" panose="03000309000000000000" pitchFamily="65" charset="-120"/>
                <a:ea typeface="華康秀風體W3" panose="03000309000000000000" pitchFamily="65" charset="-120"/>
              </a:rPr>
              <a:t>她看</a:t>
            </a:r>
            <a:r>
              <a:rPr lang="zh-TW" altLang="zh-TW" sz="2400" b="1" dirty="0">
                <a:solidFill>
                  <a:srgbClr val="B17ED8"/>
                </a:solidFill>
                <a:latin typeface="華康秀風體W3" panose="03000309000000000000" pitchFamily="65" charset="-120"/>
                <a:ea typeface="華康秀風體W3" panose="03000309000000000000" pitchFamily="65" charset="-120"/>
              </a:rPr>
              <a:t>不到</a:t>
            </a:r>
            <a:r>
              <a:rPr lang="zh-TW" altLang="zh-TW" sz="2400" b="1" dirty="0">
                <a:solidFill>
                  <a:srgbClr val="B17ED8"/>
                </a:solidFill>
                <a:latin typeface="華康秀風體W3" panose="03000309000000000000" pitchFamily="65" charset="-120"/>
                <a:ea typeface="華康秀風體W3" panose="03000309000000000000" pitchFamily="65" charset="-120"/>
              </a:rPr>
              <a:t>的黑暗</a:t>
            </a:r>
            <a:r>
              <a:rPr lang="zh-TW" altLang="zh-TW" sz="2400" b="1" dirty="0">
                <a:solidFill>
                  <a:srgbClr val="B17ED8"/>
                </a:solidFill>
                <a:latin typeface="華康秀風體W3" panose="03000309000000000000" pitchFamily="65" charset="-120"/>
                <a:ea typeface="華康秀風體W3" panose="03000309000000000000" pitchFamily="65" charset="-120"/>
              </a:rPr>
              <a:t>處的那</a:t>
            </a:r>
            <a:r>
              <a:rPr lang="zh-TW" altLang="zh-TW" sz="2400" b="1" dirty="0">
                <a:solidFill>
                  <a:srgbClr val="B17ED8"/>
                </a:solidFill>
                <a:latin typeface="華康秀風體W3" panose="03000309000000000000" pitchFamily="65" charset="-120"/>
                <a:ea typeface="華康秀風體W3" panose="03000309000000000000" pitchFamily="65" charset="-120"/>
              </a:rPr>
              <a:t>個人</a:t>
            </a:r>
            <a:r>
              <a:rPr lang="zh-TW" altLang="en-US" sz="2400" b="1" dirty="0">
                <a:solidFill>
                  <a:srgbClr val="B17ED8"/>
                </a:solidFill>
                <a:latin typeface="華康秀風體W3" panose="03000309000000000000" pitchFamily="65" charset="-120"/>
                <a:ea typeface="華康秀風體W3" panose="03000309000000000000" pitchFamily="65" charset="-120"/>
              </a:rPr>
              <a:t>，是她的</a:t>
            </a:r>
            <a:r>
              <a:rPr lang="zh-TW" altLang="en-US" sz="2400" b="1" dirty="0" smtClean="0">
                <a:solidFill>
                  <a:srgbClr val="B17ED8"/>
                </a:solidFill>
                <a:latin typeface="華康秀風體W3" panose="03000309000000000000" pitchFamily="65" charset="-120"/>
                <a:ea typeface="華康秀風體W3" panose="03000309000000000000" pitchFamily="65" charset="-120"/>
              </a:rPr>
              <a:t>丈夫</a:t>
            </a:r>
            <a:r>
              <a:rPr lang="zh-TW" altLang="en-US" sz="2400" dirty="0" smtClean="0">
                <a:solidFill>
                  <a:srgbClr val="EFEFEF"/>
                </a:solidFill>
                <a:latin typeface="華康秀風體W3" panose="03000309000000000000" pitchFamily="65" charset="-120"/>
                <a:ea typeface="華康秀風體W3" panose="03000309000000000000" pitchFamily="65" charset="-120"/>
              </a:rPr>
              <a:t>。</a:t>
            </a:r>
            <a:r>
              <a:rPr lang="en-US" altLang="zh-TW" sz="2400" dirty="0" smtClean="0">
                <a:solidFill>
                  <a:srgbClr val="EFEFEF"/>
                </a:solidFill>
                <a:latin typeface="華康秀風體W3" panose="03000309000000000000" pitchFamily="65" charset="-120"/>
                <a:ea typeface="華康秀風體W3" panose="03000309000000000000" pitchFamily="65" charset="-120"/>
              </a:rPr>
              <a:t/>
            </a:r>
            <a:br>
              <a:rPr lang="en-US" altLang="zh-TW" sz="2400" dirty="0" smtClean="0">
                <a:solidFill>
                  <a:srgbClr val="EFEFEF"/>
                </a:solidFill>
                <a:latin typeface="華康秀風體W3" panose="03000309000000000000" pitchFamily="65" charset="-120"/>
                <a:ea typeface="華康秀風體W3" panose="03000309000000000000" pitchFamily="65" charset="-120"/>
              </a:rPr>
            </a:br>
            <a:r>
              <a:rPr lang="zh-TW" altLang="en-US" sz="2400" dirty="0" smtClean="0">
                <a:solidFill>
                  <a:srgbClr val="EFEFEF"/>
                </a:solidFill>
                <a:latin typeface="華康秀風體W3" panose="03000309000000000000" pitchFamily="65" charset="-120"/>
                <a:ea typeface="華康秀風體W3" panose="03000309000000000000" pitchFamily="65" charset="-120"/>
              </a:rPr>
              <a:t>　　</a:t>
            </a:r>
            <a:r>
              <a:rPr lang="zh-TW" altLang="zh-TW" sz="2400" dirty="0" smtClean="0">
                <a:solidFill>
                  <a:srgbClr val="EFEFEF"/>
                </a:solidFill>
                <a:latin typeface="華康秀風體W3" panose="03000309000000000000" pitchFamily="65" charset="-120"/>
                <a:ea typeface="華康秀風體W3" panose="03000309000000000000" pitchFamily="65" charset="-120"/>
              </a:rPr>
              <a:t>P</a:t>
            </a:r>
            <a:r>
              <a:rPr lang="zh-TW" altLang="zh-TW" sz="2400" dirty="0">
                <a:solidFill>
                  <a:srgbClr val="EFEFEF"/>
                </a:solidFill>
                <a:latin typeface="華康秀風體W3" panose="03000309000000000000" pitchFamily="65" charset="-120"/>
                <a:ea typeface="華康秀風體W3" panose="03000309000000000000" pitchFamily="65" charset="-120"/>
              </a:rPr>
              <a:t>syche</a:t>
            </a:r>
            <a:r>
              <a:rPr lang="zh-TW" altLang="zh-TW" sz="2400" dirty="0">
                <a:solidFill>
                  <a:srgbClr val="EFEFEF"/>
                </a:solidFill>
                <a:latin typeface="華康秀風體W3" panose="03000309000000000000" pitchFamily="65" charset="-120"/>
                <a:ea typeface="華康秀風體W3" panose="03000309000000000000" pitchFamily="65" charset="-120"/>
              </a:rPr>
              <a:t>逐漸期待</a:t>
            </a:r>
            <a:r>
              <a:rPr lang="zh-TW" altLang="zh-TW" sz="2400" dirty="0">
                <a:solidFill>
                  <a:srgbClr val="EFEFEF"/>
                </a:solidFill>
                <a:latin typeface="華康秀風體W3" panose="03000309000000000000" pitchFamily="65" charset="-120"/>
                <a:ea typeface="華康秀風體W3" panose="03000309000000000000" pitchFamily="65" charset="-120"/>
              </a:rPr>
              <a:t>跟</a:t>
            </a:r>
            <a:r>
              <a:rPr lang="zh-TW" altLang="zh-TW" sz="2400" dirty="0">
                <a:solidFill>
                  <a:srgbClr val="EFEFEF"/>
                </a:solidFill>
                <a:latin typeface="華康秀風體W3" panose="03000309000000000000" pitchFamily="65" charset="-120"/>
                <a:ea typeface="華康秀風體W3" panose="03000309000000000000" pitchFamily="65" charset="-120"/>
              </a:rPr>
              <a:t>他</a:t>
            </a:r>
            <a:r>
              <a:rPr lang="zh-TW" altLang="en-US" sz="2400" dirty="0">
                <a:solidFill>
                  <a:srgbClr val="EFEFEF"/>
                </a:solidFill>
                <a:latin typeface="華康秀風體W3" panose="03000309000000000000" pitchFamily="65" charset="-120"/>
                <a:ea typeface="華康秀風體W3" panose="03000309000000000000" pitchFamily="65" charset="-120"/>
              </a:rPr>
              <a:t>的</a:t>
            </a:r>
            <a:r>
              <a:rPr lang="zh-TW" altLang="en-US" sz="2400" dirty="0">
                <a:solidFill>
                  <a:srgbClr val="EFEFEF"/>
                </a:solidFill>
                <a:latin typeface="華康秀風體W3" panose="03000309000000000000" pitchFamily="65" charset="-120"/>
                <a:ea typeface="華康秀風體W3" panose="03000309000000000000" pitchFamily="65" charset="-120"/>
              </a:rPr>
              <a:t>出現</a:t>
            </a:r>
            <a:r>
              <a:rPr lang="zh-TW" altLang="zh-TW" sz="2400" dirty="0">
                <a:solidFill>
                  <a:srgbClr val="EFEFEF"/>
                </a:solidFill>
                <a:latin typeface="華康秀風體W3" panose="03000309000000000000" pitchFamily="65" charset="-120"/>
                <a:ea typeface="華康秀風體W3" panose="03000309000000000000" pitchFamily="65" charset="-120"/>
              </a:rPr>
              <a:t>，</a:t>
            </a:r>
            <a:r>
              <a:rPr lang="zh-TW" altLang="zh-TW" sz="2400" dirty="0">
                <a:solidFill>
                  <a:srgbClr val="EFEFEF"/>
                </a:solidFill>
                <a:latin typeface="華康秀風體W3" panose="03000309000000000000" pitchFamily="65" charset="-120"/>
                <a:ea typeface="華康秀風體W3" panose="03000309000000000000" pitchFamily="65" charset="-120"/>
              </a:rPr>
              <a:t>雖然他總是在日出之前離開</a:t>
            </a:r>
            <a:r>
              <a:rPr lang="zh-TW" altLang="zh-TW" sz="2400" dirty="0">
                <a:solidFill>
                  <a:srgbClr val="EFEFEF"/>
                </a:solidFill>
                <a:latin typeface="華康秀風體W3" panose="03000309000000000000" pitchFamily="65" charset="-120"/>
                <a:ea typeface="華康秀風體W3" panose="03000309000000000000" pitchFamily="65" charset="-120"/>
              </a:rPr>
              <a:t>，</a:t>
            </a:r>
            <a:r>
              <a:rPr lang="zh-TW" altLang="en-US" sz="2400" b="1" dirty="0">
                <a:solidFill>
                  <a:srgbClr val="B17ED8"/>
                </a:solidFill>
                <a:latin typeface="華康秀風體W3" panose="03000309000000000000" pitchFamily="65" charset="-120"/>
                <a:ea typeface="華康秀風體W3" panose="03000309000000000000" pitchFamily="65" charset="-120"/>
              </a:rPr>
              <a:t>並且不讓</a:t>
            </a:r>
            <a:r>
              <a:rPr lang="zh-TW" altLang="zh-TW" sz="2400" b="1" dirty="0">
                <a:solidFill>
                  <a:srgbClr val="B17ED8"/>
                </a:solidFill>
                <a:latin typeface="華康秀風體W3" panose="03000309000000000000" pitchFamily="65" charset="-120"/>
                <a:ea typeface="華康秀風體W3" panose="03000309000000000000" pitchFamily="65" charset="-120"/>
              </a:rPr>
              <a:t>P</a:t>
            </a:r>
            <a:r>
              <a:rPr lang="zh-TW" altLang="zh-TW" sz="2400" b="1" dirty="0">
                <a:solidFill>
                  <a:srgbClr val="B17ED8"/>
                </a:solidFill>
                <a:latin typeface="華康秀風體W3" panose="03000309000000000000" pitchFamily="65" charset="-120"/>
                <a:ea typeface="華康秀風體W3" panose="03000309000000000000" pitchFamily="65" charset="-120"/>
              </a:rPr>
              <a:t>sych</a:t>
            </a:r>
            <a:r>
              <a:rPr lang="zh-TW" altLang="zh-TW" sz="2400" b="1" dirty="0">
                <a:solidFill>
                  <a:srgbClr val="B17ED8"/>
                </a:solidFill>
                <a:latin typeface="華康秀風體W3" panose="03000309000000000000" pitchFamily="65" charset="-120"/>
                <a:ea typeface="華康秀風體W3" panose="03000309000000000000" pitchFamily="65" charset="-120"/>
              </a:rPr>
              <a:t>e看</a:t>
            </a:r>
            <a:r>
              <a:rPr lang="zh-TW" altLang="en-US" sz="2400" b="1" dirty="0">
                <a:solidFill>
                  <a:srgbClr val="B17ED8"/>
                </a:solidFill>
                <a:latin typeface="華康秀風體W3" panose="03000309000000000000" pitchFamily="65" charset="-120"/>
                <a:ea typeface="華康秀風體W3" panose="03000309000000000000" pitchFamily="65" charset="-120"/>
              </a:rPr>
              <a:t>到</a:t>
            </a:r>
            <a:r>
              <a:rPr lang="zh-TW" altLang="zh-TW" sz="2400" b="1" dirty="0">
                <a:solidFill>
                  <a:srgbClr val="B17ED8"/>
                </a:solidFill>
                <a:latin typeface="華康秀風體W3" panose="03000309000000000000" pitchFamily="65" charset="-120"/>
                <a:ea typeface="華康秀風體W3" panose="03000309000000000000" pitchFamily="65" charset="-120"/>
              </a:rPr>
              <a:t>他</a:t>
            </a:r>
            <a:r>
              <a:rPr lang="zh-TW" altLang="en-US" sz="2400" b="1" dirty="0">
                <a:solidFill>
                  <a:srgbClr val="B17ED8"/>
                </a:solidFill>
                <a:latin typeface="華康秀風體W3" panose="03000309000000000000" pitchFamily="65" charset="-120"/>
                <a:ea typeface="華康秀風體W3" panose="03000309000000000000" pitchFamily="65" charset="-120"/>
              </a:rPr>
              <a:t>的真面目</a:t>
            </a:r>
            <a:r>
              <a:rPr lang="zh-TW" altLang="zh-TW" sz="2400" dirty="0">
                <a:solidFill>
                  <a:srgbClr val="EFEFEF"/>
                </a:solidFill>
                <a:latin typeface="華康秀風體W3" panose="03000309000000000000" pitchFamily="65" charset="-120"/>
                <a:ea typeface="華康秀風體W3" panose="03000309000000000000" pitchFamily="65" charset="-120"/>
              </a:rPr>
              <a:t>，</a:t>
            </a:r>
            <a:r>
              <a:rPr lang="zh-TW" altLang="zh-TW" sz="2400" dirty="0">
                <a:solidFill>
                  <a:srgbClr val="EFEFEF"/>
                </a:solidFill>
                <a:latin typeface="華康秀風體W3" panose="03000309000000000000" pitchFamily="65" charset="-120"/>
                <a:ea typeface="華康秀風體W3" panose="03000309000000000000" pitchFamily="65" charset="-120"/>
              </a:rPr>
              <a:t>之後的她很快就懷孕了。</a:t>
            </a:r>
          </a:p>
        </p:txBody>
      </p:sp>
    </p:spTree>
    <p:extLst>
      <p:ext uri="{BB962C8B-B14F-4D97-AF65-F5344CB8AC3E}">
        <p14:creationId xmlns:p14="http://schemas.microsoft.com/office/powerpoint/2010/main" val="27108023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1"/>
        <p:cNvGrpSpPr/>
        <p:nvPr/>
      </p:nvGrpSpPr>
      <p:grpSpPr>
        <a:xfrm>
          <a:off x="0" y="0"/>
          <a:ext cx="0" cy="0"/>
          <a:chOff x="0" y="0"/>
          <a:chExt cx="0" cy="0"/>
        </a:xfrm>
      </p:grpSpPr>
      <p:pic>
        <p:nvPicPr>
          <p:cNvPr id="2" name="圖片 1"/>
          <p:cNvPicPr>
            <a:picLocks noChangeAspect="1"/>
          </p:cNvPicPr>
          <p:nvPr/>
        </p:nvPicPr>
        <p:blipFill rotWithShape="1">
          <a:blip r:embed="rId3"/>
          <a:srcRect l="20990" t="15135" r="35209" b="16697"/>
          <a:stretch/>
        </p:blipFill>
        <p:spPr>
          <a:xfrm>
            <a:off x="1506358" y="0"/>
            <a:ext cx="5813223" cy="5086571"/>
          </a:xfrm>
          <a:prstGeom prst="rect">
            <a:avLst/>
          </a:prstGeom>
        </p:spPr>
      </p:pic>
      <p:sp>
        <p:nvSpPr>
          <p:cNvPr id="92" name="Shape 92"/>
          <p:cNvSpPr txBox="1">
            <a:spLocks noGrp="1"/>
          </p:cNvSpPr>
          <p:nvPr>
            <p:ph type="body" idx="1"/>
          </p:nvPr>
        </p:nvSpPr>
        <p:spPr>
          <a:xfrm>
            <a:off x="0" y="99900"/>
            <a:ext cx="9144000" cy="5043600"/>
          </a:xfrm>
          <a:prstGeom prst="rect">
            <a:avLst/>
          </a:prstGeom>
        </p:spPr>
        <p:txBody>
          <a:bodyPr lIns="91425" tIns="91425" rIns="91425" bIns="91425" anchor="t" anchorCtr="0">
            <a:noAutofit/>
          </a:bodyPr>
          <a:lstStyle/>
          <a:p>
            <a:pPr lvl="0" algn="just">
              <a:spcBef>
                <a:spcPts val="0"/>
              </a:spcBef>
              <a:buNone/>
            </a:pPr>
            <a:r>
              <a:rPr lang="zh-TW" altLang="en-US" sz="1200" dirty="0" smtClean="0">
                <a:solidFill>
                  <a:srgbClr val="FFFFFF"/>
                </a:solidFill>
                <a:highlight>
                  <a:srgbClr val="000000"/>
                </a:highlight>
              </a:rPr>
              <a:t>　　　</a:t>
            </a:r>
            <a:r>
              <a:rPr lang="zh-TW" sz="2000" dirty="0" smtClean="0">
                <a:solidFill>
                  <a:schemeClr val="bg1"/>
                </a:solidFill>
                <a:latin typeface="Berlin Sans FB Demi" panose="020E0802020502020306" pitchFamily="34" charset="0"/>
              </a:rPr>
              <a:t>Psyche's </a:t>
            </a:r>
            <a:r>
              <a:rPr lang="zh-TW" sz="2000" dirty="0">
                <a:solidFill>
                  <a:schemeClr val="bg1"/>
                </a:solidFill>
                <a:latin typeface="Berlin Sans FB Demi" panose="020E0802020502020306" pitchFamily="34" charset="0"/>
              </a:rPr>
              <a:t>family longs for news of her, and after much cajoling, Cupid, still unknown to his bride, permits Zephyr to carry her sisters up for a visit. When they see the splendor in which Psyche lives, </a:t>
            </a:r>
            <a:r>
              <a:rPr lang="zh-TW" sz="2000" dirty="0">
                <a:solidFill>
                  <a:srgbClr val="FF0000"/>
                </a:solidFill>
                <a:latin typeface="Berlin Sans FB Demi" panose="020E0802020502020306" pitchFamily="34" charset="0"/>
              </a:rPr>
              <a:t>they become envious</a:t>
            </a:r>
            <a:r>
              <a:rPr lang="zh-TW" sz="2000" dirty="0">
                <a:solidFill>
                  <a:schemeClr val="bg1"/>
                </a:solidFill>
                <a:latin typeface="Berlin Sans FB Demi" panose="020E0802020502020306" pitchFamily="34" charset="0"/>
              </a:rPr>
              <a:t>, and </a:t>
            </a:r>
            <a:r>
              <a:rPr lang="zh-TW" sz="2000" dirty="0">
                <a:solidFill>
                  <a:srgbClr val="FF0000"/>
                </a:solidFill>
                <a:latin typeface="Berlin Sans FB Demi" panose="020E0802020502020306" pitchFamily="34" charset="0"/>
              </a:rPr>
              <a:t>undermine her happiness by prodding her to uncover her husband's true identity</a:t>
            </a:r>
            <a:r>
              <a:rPr lang="zh-TW" sz="2000" dirty="0">
                <a:solidFill>
                  <a:schemeClr val="bg1"/>
                </a:solidFill>
                <a:latin typeface="Berlin Sans FB Demi" panose="020E0802020502020306" pitchFamily="34" charset="0"/>
              </a:rPr>
              <a:t>, since surely as foretold by the oracle she was lying with the vile winged serpent, who would devour her and her </a:t>
            </a:r>
            <a:r>
              <a:rPr lang="zh-TW" sz="2000" dirty="0" smtClean="0">
                <a:solidFill>
                  <a:schemeClr val="bg1"/>
                </a:solidFill>
                <a:latin typeface="Berlin Sans FB Demi" panose="020E0802020502020306" pitchFamily="34" charset="0"/>
              </a:rPr>
              <a:t>child</a:t>
            </a:r>
            <a:r>
              <a:rPr lang="en-US" altLang="zh-TW" sz="2000" dirty="0" smtClean="0">
                <a:solidFill>
                  <a:schemeClr val="bg1"/>
                </a:solidFill>
                <a:latin typeface="Berlin Sans FB Demi" panose="020E0802020502020306" pitchFamily="34" charset="0"/>
              </a:rPr>
              <a:t>﹒</a:t>
            </a:r>
            <a:endParaRPr sz="2000" dirty="0">
              <a:solidFill>
                <a:schemeClr val="bg1"/>
              </a:solidFill>
              <a:latin typeface="Berlin Sans FB Demi" panose="020E0802020502020306" pitchFamily="34" charset="0"/>
            </a:endParaRPr>
          </a:p>
          <a:p>
            <a:pPr lvl="0" algn="just"/>
            <a:r>
              <a:rPr lang="zh-TW" altLang="en-US" sz="1200" dirty="0">
                <a:solidFill>
                  <a:srgbClr val="FFFFFF"/>
                </a:solidFill>
                <a:highlight>
                  <a:srgbClr val="000000"/>
                </a:highlight>
              </a:rPr>
              <a:t>　</a:t>
            </a:r>
            <a:r>
              <a:rPr lang="zh-TW" altLang="en-US" sz="1200" dirty="0" smtClean="0">
                <a:solidFill>
                  <a:srgbClr val="FFFFFF"/>
                </a:solidFill>
                <a:highlight>
                  <a:srgbClr val="000000"/>
                </a:highlight>
              </a:rPr>
              <a:t>　</a:t>
            </a:r>
            <a:r>
              <a:rPr lang="zh-TW" sz="2400" dirty="0">
                <a:solidFill>
                  <a:srgbClr val="EFEFEF"/>
                </a:solidFill>
                <a:latin typeface="華康秀風體W3" panose="03000309000000000000" pitchFamily="65" charset="-120"/>
                <a:ea typeface="華康秀風體W3" panose="03000309000000000000" pitchFamily="65" charset="-120"/>
              </a:rPr>
              <a:t>P</a:t>
            </a:r>
            <a:r>
              <a:rPr lang="zh-TW" sz="2400" dirty="0">
                <a:solidFill>
                  <a:srgbClr val="EFEFEF"/>
                </a:solidFill>
                <a:latin typeface="華康秀風體W3" panose="03000309000000000000" pitchFamily="65" charset="-120"/>
                <a:ea typeface="華康秀風體W3" panose="03000309000000000000" pitchFamily="65" charset="-120"/>
              </a:rPr>
              <a:t>syche的家人很久沒有她的消息了，經過多次哄騙，Psyche仍然不知道丘比特，允許Zephyr(風神</a:t>
            </a:r>
            <a:r>
              <a:rPr lang="zh-TW" sz="2400" dirty="0">
                <a:solidFill>
                  <a:srgbClr val="EFEFEF"/>
                </a:solidFill>
                <a:latin typeface="華康秀風體W3" panose="03000309000000000000" pitchFamily="65" charset="-120"/>
                <a:ea typeface="華康秀風體W3" panose="03000309000000000000" pitchFamily="65" charset="-120"/>
              </a:rPr>
              <a:t>)帶</a:t>
            </a:r>
            <a:r>
              <a:rPr lang="zh-TW" altLang="zh-TW" sz="2400" dirty="0">
                <a:solidFill>
                  <a:srgbClr val="EFEFEF"/>
                </a:solidFill>
                <a:latin typeface="華康秀風體W3" panose="03000309000000000000" pitchFamily="65" charset="-120"/>
                <a:ea typeface="華康秀風體W3" panose="03000309000000000000" pitchFamily="65" charset="-120"/>
              </a:rPr>
              <a:t>Psyche</a:t>
            </a:r>
            <a:r>
              <a:rPr lang="zh-TW" sz="2400" dirty="0">
                <a:solidFill>
                  <a:srgbClr val="EFEFEF"/>
                </a:solidFill>
                <a:latin typeface="華康秀風體W3" panose="03000309000000000000" pitchFamily="65" charset="-120"/>
                <a:ea typeface="華康秀風體W3" panose="03000309000000000000" pitchFamily="65" charset="-120"/>
              </a:rPr>
              <a:t>的</a:t>
            </a:r>
            <a:r>
              <a:rPr lang="zh-TW" sz="2400" dirty="0">
                <a:solidFill>
                  <a:srgbClr val="EFEFEF"/>
                </a:solidFill>
                <a:latin typeface="華康秀風體W3" panose="03000309000000000000" pitchFamily="65" charset="-120"/>
                <a:ea typeface="華康秀風體W3" panose="03000309000000000000" pitchFamily="65" charset="-120"/>
              </a:rPr>
              <a:t>姐妹來參觀。當他們看到Psyche住的金碧輝煌，</a:t>
            </a:r>
            <a:r>
              <a:rPr lang="zh-TW" sz="2400" b="1" dirty="0">
                <a:solidFill>
                  <a:srgbClr val="FF0000"/>
                </a:solidFill>
                <a:latin typeface="華康秀風體W3" panose="03000309000000000000" pitchFamily="65" charset="-120"/>
                <a:ea typeface="華康秀風體W3" panose="03000309000000000000" pitchFamily="65" charset="-120"/>
              </a:rPr>
              <a:t>他們</a:t>
            </a:r>
            <a:r>
              <a:rPr lang="zh-TW" sz="2400" b="1" dirty="0">
                <a:solidFill>
                  <a:srgbClr val="FF0000"/>
                </a:solidFill>
                <a:latin typeface="華康秀風體W3" panose="03000309000000000000" pitchFamily="65" charset="-120"/>
                <a:ea typeface="華康秀風體W3" panose="03000309000000000000" pitchFamily="65" charset="-120"/>
              </a:rPr>
              <a:t>變得</a:t>
            </a:r>
            <a:r>
              <a:rPr lang="zh-TW" altLang="en-US" sz="2400" b="1" dirty="0">
                <a:solidFill>
                  <a:srgbClr val="FF0000"/>
                </a:solidFill>
                <a:latin typeface="華康秀風體W3" panose="03000309000000000000" pitchFamily="65" charset="-120"/>
                <a:ea typeface="華康秀風體W3" panose="03000309000000000000" pitchFamily="65" charset="-120"/>
              </a:rPr>
              <a:t>非</a:t>
            </a:r>
            <a:r>
              <a:rPr lang="zh-TW" altLang="en-US" sz="2400" b="1" dirty="0">
                <a:solidFill>
                  <a:srgbClr val="FF0000"/>
                </a:solidFill>
                <a:latin typeface="華康秀風體W3" panose="03000309000000000000" pitchFamily="65" charset="-120"/>
                <a:ea typeface="華康秀風體W3" panose="03000309000000000000" pitchFamily="65" charset="-120"/>
              </a:rPr>
              <a:t>常</a:t>
            </a:r>
            <a:r>
              <a:rPr lang="zh-TW" sz="2400" b="1" dirty="0">
                <a:solidFill>
                  <a:srgbClr val="FF0000"/>
                </a:solidFill>
                <a:latin typeface="華康秀風體W3" panose="03000309000000000000" pitchFamily="65" charset="-120"/>
                <a:ea typeface="華康秀風體W3" panose="03000309000000000000" pitchFamily="65" charset="-120"/>
              </a:rPr>
              <a:t>羨慕</a:t>
            </a:r>
            <a:r>
              <a:rPr lang="zh-TW" sz="2400" dirty="0">
                <a:solidFill>
                  <a:srgbClr val="EFEFEF"/>
                </a:solidFill>
                <a:latin typeface="華康秀風體W3" panose="03000309000000000000" pitchFamily="65" charset="-120"/>
                <a:ea typeface="華康秀風體W3" panose="03000309000000000000" pitchFamily="65" charset="-120"/>
              </a:rPr>
              <a:t>，</a:t>
            </a:r>
            <a:r>
              <a:rPr lang="zh-TW" sz="2400" b="1" dirty="0">
                <a:solidFill>
                  <a:srgbClr val="FF0000"/>
                </a:solidFill>
                <a:latin typeface="華康秀風體W3" panose="03000309000000000000" pitchFamily="65" charset="-120"/>
                <a:ea typeface="華康秀風體W3" panose="03000309000000000000" pitchFamily="65" charset="-120"/>
              </a:rPr>
              <a:t>她的姊妹</a:t>
            </a:r>
            <a:r>
              <a:rPr lang="zh-TW" sz="2400" b="1" dirty="0">
                <a:solidFill>
                  <a:srgbClr val="FF0000"/>
                </a:solidFill>
                <a:latin typeface="華康秀風體W3" panose="03000309000000000000" pitchFamily="65" charset="-120"/>
                <a:ea typeface="華康秀風體W3" panose="03000309000000000000" pitchFamily="65" charset="-120"/>
              </a:rPr>
              <a:t>慫恿</a:t>
            </a:r>
            <a:r>
              <a:rPr lang="zh-TW" altLang="zh-TW" sz="2400" b="1" dirty="0">
                <a:solidFill>
                  <a:srgbClr val="FF0000"/>
                </a:solidFill>
                <a:latin typeface="華康秀風體W3" panose="03000309000000000000" pitchFamily="65" charset="-120"/>
                <a:ea typeface="華康秀風體W3" panose="03000309000000000000" pitchFamily="65" charset="-120"/>
              </a:rPr>
              <a:t>Psyche</a:t>
            </a:r>
            <a:r>
              <a:rPr lang="zh-TW" sz="2400" b="1" dirty="0">
                <a:solidFill>
                  <a:srgbClr val="FF0000"/>
                </a:solidFill>
                <a:latin typeface="華康秀風體W3" panose="03000309000000000000" pitchFamily="65" charset="-120"/>
                <a:ea typeface="華康秀風體W3" panose="03000309000000000000" pitchFamily="65" charset="-120"/>
              </a:rPr>
              <a:t>接</a:t>
            </a:r>
            <a:r>
              <a:rPr lang="zh-TW" sz="2400" b="1" dirty="0">
                <a:solidFill>
                  <a:srgbClr val="FF0000"/>
                </a:solidFill>
                <a:latin typeface="華康秀風體W3" panose="03000309000000000000" pitchFamily="65" charset="-120"/>
                <a:ea typeface="華康秀風體W3" panose="03000309000000000000" pitchFamily="65" charset="-120"/>
              </a:rPr>
              <a:t>露她丈夫的真實身份進而破壞她的幸福</a:t>
            </a:r>
            <a:r>
              <a:rPr lang="zh-TW" sz="2400" dirty="0">
                <a:solidFill>
                  <a:srgbClr val="EFEFEF"/>
                </a:solidFill>
                <a:latin typeface="華康秀風體W3" panose="03000309000000000000" pitchFamily="65" charset="-120"/>
                <a:ea typeface="華康秀風體W3" panose="03000309000000000000" pitchFamily="65" charset="-120"/>
              </a:rPr>
              <a:t>，</a:t>
            </a:r>
            <a:r>
              <a:rPr lang="zh-TW" altLang="en-US" sz="2400" dirty="0">
                <a:solidFill>
                  <a:srgbClr val="EFEFEF"/>
                </a:solidFill>
                <a:latin typeface="華康秀風體W3" panose="03000309000000000000" pitchFamily="65" charset="-120"/>
                <a:ea typeface="華康秀風體W3" panose="03000309000000000000" pitchFamily="65" charset="-120"/>
              </a:rPr>
              <a:t>並且</a:t>
            </a:r>
            <a:r>
              <a:rPr lang="zh-TW" sz="2400" dirty="0">
                <a:solidFill>
                  <a:srgbClr val="EFEFEF"/>
                </a:solidFill>
                <a:latin typeface="華康秀風體W3" panose="03000309000000000000" pitchFamily="65" charset="-120"/>
                <a:ea typeface="華康秀風體W3" panose="03000309000000000000" pitchFamily="65" charset="-120"/>
              </a:rPr>
              <a:t>很</a:t>
            </a:r>
            <a:r>
              <a:rPr lang="zh-TW" sz="2400" dirty="0">
                <a:solidFill>
                  <a:srgbClr val="EFEFEF"/>
                </a:solidFill>
                <a:latin typeface="華康秀風體W3" panose="03000309000000000000" pitchFamily="65" charset="-120"/>
                <a:ea typeface="華康秀風體W3" panose="03000309000000000000" pitchFamily="65" charset="-120"/>
              </a:rPr>
              <a:t>肯定地猜測躺在她旁邊的是一條長著翅膀會</a:t>
            </a:r>
            <a:r>
              <a:rPr lang="zh-TW" sz="2400" dirty="0">
                <a:solidFill>
                  <a:srgbClr val="EFEFEF"/>
                </a:solidFill>
                <a:latin typeface="華康秀風體W3" panose="03000309000000000000" pitchFamily="65" charset="-120"/>
                <a:ea typeface="華康秀風體W3" panose="03000309000000000000" pitchFamily="65" charset="-120"/>
              </a:rPr>
              <a:t>把</a:t>
            </a:r>
            <a:r>
              <a:rPr lang="zh-TW" altLang="en-US" sz="2400" dirty="0">
                <a:solidFill>
                  <a:srgbClr val="EFEFEF"/>
                </a:solidFill>
                <a:latin typeface="華康秀風體W3" panose="03000309000000000000" pitchFamily="65" charset="-120"/>
                <a:ea typeface="華康秀風體W3" panose="03000309000000000000" pitchFamily="65" charset="-120"/>
              </a:rPr>
              <a:t>她</a:t>
            </a:r>
            <a:r>
              <a:rPr lang="zh-TW" sz="2400" dirty="0">
                <a:solidFill>
                  <a:srgbClr val="EFEFEF"/>
                </a:solidFill>
                <a:latin typeface="華康秀風體W3" panose="03000309000000000000" pitchFamily="65" charset="-120"/>
                <a:ea typeface="華康秀風體W3" panose="03000309000000000000" pitchFamily="65" charset="-120"/>
              </a:rPr>
              <a:t>跟小孩</a:t>
            </a:r>
            <a:r>
              <a:rPr lang="zh-TW" sz="2400" dirty="0">
                <a:solidFill>
                  <a:srgbClr val="EFEFEF"/>
                </a:solidFill>
                <a:latin typeface="華康秀風體W3" panose="03000309000000000000" pitchFamily="65" charset="-120"/>
                <a:ea typeface="華康秀風體W3" panose="03000309000000000000" pitchFamily="65" charset="-120"/>
              </a:rPr>
              <a:t>吃掉的蛇</a:t>
            </a:r>
            <a:r>
              <a:rPr lang="zh-TW" sz="2400" dirty="0">
                <a:solidFill>
                  <a:srgbClr val="EFEFEF"/>
                </a:solidFill>
                <a:latin typeface="華康秀風體W3" panose="03000309000000000000" pitchFamily="65" charset="-120"/>
                <a:ea typeface="華康秀風體W3" panose="03000309000000000000" pitchFamily="65" charset="-120"/>
              </a:rPr>
              <a:t>。</a:t>
            </a:r>
            <a:endParaRPr lang="zh-TW" sz="2400" dirty="0">
              <a:solidFill>
                <a:srgbClr val="EFEFEF"/>
              </a:solidFill>
              <a:latin typeface="華康秀風體W3" panose="03000309000000000000" pitchFamily="65" charset="-120"/>
              <a:ea typeface="華康秀風體W3" panose="03000309000000000000" pitchFamily="65" charset="-12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26785" t="16669" r="41501" b="10566"/>
          <a:stretch/>
        </p:blipFill>
        <p:spPr>
          <a:xfrm>
            <a:off x="2357919" y="0"/>
            <a:ext cx="3966420" cy="5116530"/>
          </a:xfrm>
          <a:prstGeom prst="rect">
            <a:avLst/>
          </a:prstGeom>
        </p:spPr>
      </p:pic>
      <p:sp>
        <p:nvSpPr>
          <p:cNvPr id="4" name="矩形 3"/>
          <p:cNvSpPr/>
          <p:nvPr/>
        </p:nvSpPr>
        <p:spPr>
          <a:xfrm>
            <a:off x="208349" y="167531"/>
            <a:ext cx="8265560" cy="2246769"/>
          </a:xfrm>
          <a:prstGeom prst="rect">
            <a:avLst/>
          </a:prstGeom>
        </p:spPr>
        <p:txBody>
          <a:bodyPr wrap="square">
            <a:spAutoFit/>
          </a:bodyPr>
          <a:lstStyle/>
          <a:p>
            <a:pPr lvl="0" algn="just"/>
            <a:r>
              <a:rPr lang="zh-TW" altLang="en-US" sz="2000" dirty="0">
                <a:solidFill>
                  <a:schemeClr val="bg1"/>
                </a:solidFill>
                <a:latin typeface="Berlin Sans FB Demi" panose="020E0802020502020306" pitchFamily="34" charset="0"/>
              </a:rPr>
              <a:t>　</a:t>
            </a:r>
            <a:r>
              <a:rPr lang="zh-TW" altLang="en-US" sz="2000" dirty="0" smtClean="0">
                <a:solidFill>
                  <a:schemeClr val="bg1"/>
                </a:solidFill>
                <a:latin typeface="Berlin Sans FB Demi" panose="020E0802020502020306" pitchFamily="34" charset="0"/>
              </a:rPr>
              <a:t>　</a:t>
            </a:r>
            <a:r>
              <a:rPr lang="zh-TW" altLang="zh-TW" sz="2000" dirty="0" smtClean="0">
                <a:solidFill>
                  <a:schemeClr val="bg1"/>
                </a:solidFill>
                <a:latin typeface="Berlin Sans FB Demi" panose="020E0802020502020306" pitchFamily="34" charset="0"/>
              </a:rPr>
              <a:t>One </a:t>
            </a:r>
            <a:r>
              <a:rPr lang="zh-TW" altLang="zh-TW" sz="2000" dirty="0">
                <a:solidFill>
                  <a:schemeClr val="bg1"/>
                </a:solidFill>
                <a:latin typeface="Berlin Sans FB Demi" panose="020E0802020502020306" pitchFamily="34" charset="0"/>
              </a:rPr>
              <a:t>night after Cupid falls asleep, </a:t>
            </a:r>
            <a:r>
              <a:rPr lang="zh-TW" altLang="zh-TW" sz="2000" b="1" dirty="0">
                <a:solidFill>
                  <a:schemeClr val="accent4"/>
                </a:solidFill>
                <a:latin typeface="Berlin Sans FB Demi" panose="020E0802020502020306" pitchFamily="34" charset="0"/>
              </a:rPr>
              <a:t>Psyche carries out the plan her sisters devised</a:t>
            </a:r>
            <a:r>
              <a:rPr lang="zh-TW" altLang="zh-TW" sz="2000" dirty="0">
                <a:solidFill>
                  <a:schemeClr val="bg1"/>
                </a:solidFill>
                <a:latin typeface="Berlin Sans FB Demi" panose="020E0802020502020306" pitchFamily="34" charset="0"/>
              </a:rPr>
              <a:t>: she brings out a dagger and a lamp she had hidden in the room, in order to see and kill the monster. But when the light instead reveals the most beautiful creature she has ever seen, she is so startled that she wounds herself on one of the arrows in Cupid's cast-aside quiver. </a:t>
            </a:r>
            <a:r>
              <a:rPr lang="zh-TW" altLang="zh-TW" sz="2000" b="1" dirty="0">
                <a:solidFill>
                  <a:schemeClr val="accent4"/>
                </a:solidFill>
                <a:latin typeface="Berlin Sans FB Demi" panose="020E0802020502020306" pitchFamily="34" charset="0"/>
              </a:rPr>
              <a:t>Struck with a feverish passion, she spills hot oil from the lamp and wakes him. </a:t>
            </a:r>
            <a:endParaRPr lang="zh-TW" altLang="zh-TW" sz="2000" b="1" dirty="0">
              <a:solidFill>
                <a:schemeClr val="accent4"/>
              </a:solidFill>
              <a:latin typeface="Berlin Sans FB Demi" panose="020E0802020502020306" pitchFamily="34" charset="0"/>
            </a:endParaRPr>
          </a:p>
        </p:txBody>
      </p:sp>
      <p:sp>
        <p:nvSpPr>
          <p:cNvPr id="5" name="矩形 4"/>
          <p:cNvSpPr/>
          <p:nvPr/>
        </p:nvSpPr>
        <p:spPr>
          <a:xfrm>
            <a:off x="208349" y="2581830"/>
            <a:ext cx="8401395" cy="1938992"/>
          </a:xfrm>
          <a:prstGeom prst="rect">
            <a:avLst/>
          </a:prstGeom>
        </p:spPr>
        <p:txBody>
          <a:bodyPr wrap="square">
            <a:spAutoFit/>
          </a:bodyPr>
          <a:lstStyle/>
          <a:p>
            <a:pPr lvl="0"/>
            <a:r>
              <a:rPr lang="zh-TW" altLang="en-US" sz="2400" dirty="0" smtClean="0">
                <a:solidFill>
                  <a:srgbClr val="EFEFEF"/>
                </a:solidFill>
                <a:latin typeface="華康秀風體W3" panose="03000309000000000000" pitchFamily="65" charset="-120"/>
                <a:ea typeface="華康秀風體W3" panose="03000309000000000000" pitchFamily="65" charset="-120"/>
              </a:rPr>
              <a:t>　　在一個晚上，邱</a:t>
            </a:r>
            <a:r>
              <a:rPr lang="zh-TW" altLang="zh-TW" sz="2400" dirty="0" smtClean="0">
                <a:solidFill>
                  <a:srgbClr val="EFEFEF"/>
                </a:solidFill>
                <a:latin typeface="華康秀風體W3" panose="03000309000000000000" pitchFamily="65" charset="-120"/>
                <a:ea typeface="華康秀風體W3" panose="03000309000000000000" pitchFamily="65" charset="-120"/>
              </a:rPr>
              <a:t>比</a:t>
            </a:r>
            <a:r>
              <a:rPr lang="zh-TW" altLang="zh-TW" sz="2400" dirty="0">
                <a:solidFill>
                  <a:srgbClr val="EFEFEF"/>
                </a:solidFill>
                <a:latin typeface="華康秀風體W3" panose="03000309000000000000" pitchFamily="65" charset="-120"/>
                <a:ea typeface="華康秀風體W3" panose="03000309000000000000" pitchFamily="65" charset="-120"/>
              </a:rPr>
              <a:t>特睡</a:t>
            </a:r>
            <a:r>
              <a:rPr lang="zh-TW" altLang="zh-TW" sz="2400" dirty="0" smtClean="0">
                <a:solidFill>
                  <a:srgbClr val="EFEFEF"/>
                </a:solidFill>
                <a:latin typeface="華康秀風體W3" panose="03000309000000000000" pitchFamily="65" charset="-120"/>
                <a:ea typeface="華康秀風體W3" panose="03000309000000000000" pitchFamily="65" charset="-120"/>
              </a:rPr>
              <a:t>著</a:t>
            </a:r>
            <a:r>
              <a:rPr lang="zh-TW" altLang="en-US" sz="2400" dirty="0">
                <a:solidFill>
                  <a:srgbClr val="EFEFEF"/>
                </a:solidFill>
                <a:latin typeface="華康秀風體W3" panose="03000309000000000000" pitchFamily="65" charset="-120"/>
                <a:ea typeface="華康秀風體W3" panose="03000309000000000000" pitchFamily="65" charset="-120"/>
              </a:rPr>
              <a:t>後</a:t>
            </a:r>
            <a:r>
              <a:rPr lang="zh-TW" altLang="zh-TW" sz="2400" dirty="0" smtClean="0">
                <a:solidFill>
                  <a:srgbClr val="EFEFEF"/>
                </a:solidFill>
                <a:latin typeface="華康秀風體W3" panose="03000309000000000000" pitchFamily="65" charset="-120"/>
                <a:ea typeface="華康秀風體W3" panose="03000309000000000000" pitchFamily="65" charset="-120"/>
              </a:rPr>
              <a:t>，</a:t>
            </a:r>
            <a:r>
              <a:rPr lang="zh-TW" altLang="zh-TW" sz="2400" b="1" dirty="0">
                <a:solidFill>
                  <a:schemeClr val="accent4"/>
                </a:solidFill>
                <a:latin typeface="華康秀風體W3" panose="03000309000000000000" pitchFamily="65" charset="-120"/>
                <a:ea typeface="華康秀風體W3" panose="03000309000000000000" pitchFamily="65" charset="-120"/>
              </a:rPr>
              <a:t>Psyche執行了</a:t>
            </a:r>
            <a:r>
              <a:rPr lang="zh-TW" altLang="zh-TW" sz="2400" b="1" dirty="0">
                <a:solidFill>
                  <a:schemeClr val="accent4"/>
                </a:solidFill>
                <a:latin typeface="華康秀風體W3" panose="03000309000000000000" pitchFamily="65" charset="-120"/>
                <a:ea typeface="華康秀風體W3" panose="03000309000000000000" pitchFamily="65" charset="-120"/>
              </a:rPr>
              <a:t>她姐</a:t>
            </a:r>
            <a:r>
              <a:rPr lang="zh-TW" altLang="en-US" sz="2400" b="1" dirty="0">
                <a:solidFill>
                  <a:schemeClr val="accent4"/>
                </a:solidFill>
                <a:latin typeface="華康秀風體W3" panose="03000309000000000000" pitchFamily="65" charset="-120"/>
                <a:ea typeface="華康秀風體W3" panose="03000309000000000000" pitchFamily="65" charset="-120"/>
              </a:rPr>
              <a:t>妹</a:t>
            </a:r>
            <a:r>
              <a:rPr lang="zh-TW" altLang="zh-TW" sz="2400" b="1" dirty="0">
                <a:solidFill>
                  <a:schemeClr val="accent4"/>
                </a:solidFill>
                <a:latin typeface="華康秀風體W3" panose="03000309000000000000" pitchFamily="65" charset="-120"/>
                <a:ea typeface="華康秀風體W3" panose="03000309000000000000" pitchFamily="65" charset="-120"/>
              </a:rPr>
              <a:t>設計</a:t>
            </a:r>
            <a:r>
              <a:rPr lang="zh-TW" altLang="zh-TW" sz="2400" b="1" dirty="0">
                <a:solidFill>
                  <a:schemeClr val="accent4"/>
                </a:solidFill>
                <a:latin typeface="華康秀風體W3" panose="03000309000000000000" pitchFamily="65" charset="-120"/>
                <a:ea typeface="華康秀風體W3" panose="03000309000000000000" pitchFamily="65" charset="-120"/>
              </a:rPr>
              <a:t>的計劃</a:t>
            </a:r>
            <a:r>
              <a:rPr lang="zh-TW" altLang="zh-TW" sz="2400" dirty="0">
                <a:solidFill>
                  <a:srgbClr val="EFEFEF"/>
                </a:solidFill>
                <a:latin typeface="華康秀風體W3" panose="03000309000000000000" pitchFamily="65" charset="-120"/>
                <a:ea typeface="華康秀風體W3" panose="03000309000000000000" pitchFamily="65" charset="-120"/>
              </a:rPr>
              <a:t>：她把一把匕首和一盞燈隱藏在房間裡，以便能看到和殺死怪物。但是，當光線揭露怪物</a:t>
            </a:r>
            <a:r>
              <a:rPr lang="zh-TW" altLang="zh-TW" sz="2400" dirty="0">
                <a:solidFill>
                  <a:srgbClr val="EFEFEF"/>
                </a:solidFill>
                <a:latin typeface="華康秀風體W3" panose="03000309000000000000" pitchFamily="65" charset="-120"/>
                <a:ea typeface="華康秀風體W3" panose="03000309000000000000" pitchFamily="65" charset="-120"/>
              </a:rPr>
              <a:t>時</a:t>
            </a:r>
            <a:r>
              <a:rPr lang="zh-TW" altLang="en-US" sz="2400" dirty="0">
                <a:solidFill>
                  <a:srgbClr val="EFEFEF"/>
                </a:solidFill>
                <a:latin typeface="華康秀風體W3" panose="03000309000000000000" pitchFamily="65" charset="-120"/>
                <a:ea typeface="華康秀風體W3" panose="03000309000000000000" pitchFamily="65" charset="-120"/>
              </a:rPr>
              <a:t>，</a:t>
            </a:r>
            <a:r>
              <a:rPr lang="zh-TW" altLang="zh-TW" sz="2400" dirty="0">
                <a:solidFill>
                  <a:srgbClr val="EFEFEF"/>
                </a:solidFill>
                <a:latin typeface="華康秀風體W3" panose="03000309000000000000" pitchFamily="65" charset="-120"/>
                <a:ea typeface="華康秀風體W3" panose="03000309000000000000" pitchFamily="65" charset="-120"/>
              </a:rPr>
              <a:t>那個</a:t>
            </a:r>
            <a:r>
              <a:rPr lang="zh-TW" altLang="zh-TW" sz="2400" dirty="0">
                <a:solidFill>
                  <a:srgbClr val="EFEFEF"/>
                </a:solidFill>
                <a:latin typeface="華康秀風體W3" panose="03000309000000000000" pitchFamily="65" charset="-120"/>
                <a:ea typeface="華康秀風體W3" panose="03000309000000000000" pitchFamily="65" charset="-120"/>
              </a:rPr>
              <a:t>美麗的外表把她嚇著了，她不小心被邱比特放在一旁的箭給</a:t>
            </a:r>
            <a:r>
              <a:rPr lang="zh-TW" altLang="zh-TW" sz="2400" dirty="0" smtClean="0">
                <a:solidFill>
                  <a:srgbClr val="EFEFEF"/>
                </a:solidFill>
                <a:latin typeface="華康秀風體W3" panose="03000309000000000000" pitchFamily="65" charset="-120"/>
                <a:ea typeface="華康秀風體W3" panose="03000309000000000000" pitchFamily="65" charset="-120"/>
              </a:rPr>
              <a:t>割傷。</a:t>
            </a:r>
            <a:r>
              <a:rPr lang="zh-TW" altLang="en-US" sz="2400" dirty="0" smtClean="0">
                <a:solidFill>
                  <a:srgbClr val="EFEFEF"/>
                </a:solidFill>
                <a:latin typeface="華康秀風體W3" panose="03000309000000000000" pitchFamily="65" charset="-120"/>
                <a:ea typeface="華康秀風體W3" panose="03000309000000000000" pitchFamily="65" charset="-120"/>
              </a:rPr>
              <a:t>受到刺激後</a:t>
            </a:r>
            <a:r>
              <a:rPr lang="zh-TW" altLang="zh-TW" sz="2400" dirty="0" smtClean="0">
                <a:solidFill>
                  <a:srgbClr val="EFEFEF"/>
                </a:solidFill>
                <a:latin typeface="華康秀風體W3" panose="03000309000000000000" pitchFamily="65" charset="-120"/>
                <a:ea typeface="華康秀風體W3" panose="03000309000000000000" pitchFamily="65" charset="-120"/>
              </a:rPr>
              <a:t>，</a:t>
            </a:r>
            <a:r>
              <a:rPr lang="zh-TW" altLang="zh-TW" sz="2400" b="1" dirty="0">
                <a:solidFill>
                  <a:schemeClr val="accent4"/>
                </a:solidFill>
                <a:latin typeface="華康秀風體W3" panose="03000309000000000000" pitchFamily="65" charset="-120"/>
                <a:ea typeface="華康秀風體W3" panose="03000309000000000000" pitchFamily="65" charset="-120"/>
              </a:rPr>
              <a:t>她不小心從燈</a:t>
            </a:r>
            <a:r>
              <a:rPr lang="zh-TW" altLang="zh-TW" sz="2400" b="1" dirty="0" smtClean="0">
                <a:solidFill>
                  <a:schemeClr val="accent4"/>
                </a:solidFill>
                <a:latin typeface="華康秀風體W3" panose="03000309000000000000" pitchFamily="65" charset="-120"/>
                <a:ea typeface="華康秀風體W3" panose="03000309000000000000" pitchFamily="65" charset="-120"/>
              </a:rPr>
              <a:t>中</a:t>
            </a:r>
            <a:r>
              <a:rPr lang="zh-TW" altLang="en-US" sz="2400" b="1" dirty="0" smtClean="0">
                <a:solidFill>
                  <a:schemeClr val="accent4"/>
                </a:solidFill>
                <a:latin typeface="華康秀風體W3" panose="03000309000000000000" pitchFamily="65" charset="-120"/>
                <a:ea typeface="華康秀風體W3" panose="03000309000000000000" pitchFamily="65" charset="-120"/>
              </a:rPr>
              <a:t>濺</a:t>
            </a:r>
            <a:r>
              <a:rPr lang="zh-TW" altLang="zh-TW" sz="2400" b="1" dirty="0" smtClean="0">
                <a:solidFill>
                  <a:schemeClr val="accent4"/>
                </a:solidFill>
                <a:latin typeface="華康秀風體W3" panose="03000309000000000000" pitchFamily="65" charset="-120"/>
                <a:ea typeface="華康秀風體W3" panose="03000309000000000000" pitchFamily="65" charset="-120"/>
              </a:rPr>
              <a:t>出</a:t>
            </a:r>
            <a:r>
              <a:rPr lang="zh-TW" altLang="zh-TW" sz="2400" b="1" dirty="0">
                <a:solidFill>
                  <a:schemeClr val="accent4"/>
                </a:solidFill>
                <a:latin typeface="華康秀風體W3" panose="03000309000000000000" pitchFamily="65" charset="-120"/>
                <a:ea typeface="華康秀風體W3" panose="03000309000000000000" pitchFamily="65" charset="-120"/>
              </a:rPr>
              <a:t>了熱</a:t>
            </a:r>
            <a:r>
              <a:rPr lang="zh-TW" altLang="zh-TW" sz="2400" b="1" dirty="0" smtClean="0">
                <a:solidFill>
                  <a:schemeClr val="accent4"/>
                </a:solidFill>
                <a:latin typeface="華康秀風體W3" panose="03000309000000000000" pitchFamily="65" charset="-120"/>
                <a:ea typeface="華康秀風體W3" panose="03000309000000000000" pitchFamily="65" charset="-120"/>
              </a:rPr>
              <a:t>油</a:t>
            </a:r>
            <a:r>
              <a:rPr lang="zh-TW" altLang="en-US" sz="2400" b="1" dirty="0" smtClean="0">
                <a:solidFill>
                  <a:schemeClr val="accent4"/>
                </a:solidFill>
                <a:latin typeface="華康秀風體W3" panose="03000309000000000000" pitchFamily="65" charset="-120"/>
                <a:ea typeface="華康秀風體W3" panose="03000309000000000000" pitchFamily="65" charset="-120"/>
              </a:rPr>
              <a:t>，</a:t>
            </a:r>
            <a:r>
              <a:rPr lang="zh-TW" altLang="zh-TW" sz="2400" b="1" dirty="0" smtClean="0">
                <a:solidFill>
                  <a:schemeClr val="accent4"/>
                </a:solidFill>
                <a:latin typeface="華康秀風體W3" panose="03000309000000000000" pitchFamily="65" charset="-120"/>
                <a:ea typeface="華康秀風體W3" panose="03000309000000000000" pitchFamily="65" charset="-120"/>
              </a:rPr>
              <a:t>燙</a:t>
            </a:r>
            <a:r>
              <a:rPr lang="zh-TW" altLang="zh-TW" sz="2400" b="1" dirty="0">
                <a:solidFill>
                  <a:schemeClr val="accent4"/>
                </a:solidFill>
                <a:latin typeface="華康秀風體W3" panose="03000309000000000000" pitchFamily="65" charset="-120"/>
                <a:ea typeface="華康秀風體W3" panose="03000309000000000000" pitchFamily="65" charset="-120"/>
              </a:rPr>
              <a:t>醒</a:t>
            </a:r>
            <a:r>
              <a:rPr lang="zh-TW" altLang="zh-TW" sz="2400" b="1" dirty="0" smtClean="0">
                <a:solidFill>
                  <a:schemeClr val="accent4"/>
                </a:solidFill>
                <a:latin typeface="華康秀風體W3" panose="03000309000000000000" pitchFamily="65" charset="-120"/>
                <a:ea typeface="華康秀風體W3" panose="03000309000000000000" pitchFamily="65" charset="-120"/>
              </a:rPr>
              <a:t>了</a:t>
            </a:r>
            <a:r>
              <a:rPr lang="zh-TW" altLang="en-US" sz="2400" b="1" dirty="0" smtClean="0">
                <a:solidFill>
                  <a:schemeClr val="accent4"/>
                </a:solidFill>
                <a:latin typeface="華康秀風體W3" panose="03000309000000000000" pitchFamily="65" charset="-120"/>
                <a:ea typeface="華康秀風體W3" panose="03000309000000000000" pitchFamily="65" charset="-120"/>
              </a:rPr>
              <a:t>邱比特</a:t>
            </a:r>
            <a:r>
              <a:rPr lang="zh-TW" altLang="zh-TW" sz="2400" dirty="0" smtClean="0">
                <a:solidFill>
                  <a:srgbClr val="EFEFEF"/>
                </a:solidFill>
                <a:latin typeface="華康秀風體W3" panose="03000309000000000000" pitchFamily="65" charset="-120"/>
                <a:ea typeface="華康秀風體W3" panose="03000309000000000000" pitchFamily="65" charset="-120"/>
              </a:rPr>
              <a:t>。</a:t>
            </a:r>
            <a:endParaRPr lang="zh-TW" altLang="zh-TW" sz="2400" dirty="0">
              <a:solidFill>
                <a:srgbClr val="EFEFEF"/>
              </a:solidFill>
              <a:latin typeface="華康秀風體W3" panose="03000309000000000000" pitchFamily="65" charset="-120"/>
              <a:ea typeface="華康秀風體W3" panose="03000309000000000000" pitchFamily="65" charset="-120"/>
            </a:endParaRPr>
          </a:p>
        </p:txBody>
      </p:sp>
    </p:spTree>
    <p:extLst>
      <p:ext uri="{BB962C8B-B14F-4D97-AF65-F5344CB8AC3E}">
        <p14:creationId xmlns:p14="http://schemas.microsoft.com/office/powerpoint/2010/main" val="27331162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26628" t="22402" r="41420" b="11609"/>
          <a:stretch/>
        </p:blipFill>
        <p:spPr>
          <a:xfrm>
            <a:off x="84044" y="275618"/>
            <a:ext cx="4157332" cy="4827182"/>
          </a:xfrm>
          <a:prstGeom prst="rect">
            <a:avLst/>
          </a:prstGeom>
          <a:ln>
            <a:noFill/>
          </a:ln>
          <a:effectLst>
            <a:softEdge rad="112500"/>
          </a:effectLst>
        </p:spPr>
      </p:pic>
      <p:sp>
        <p:nvSpPr>
          <p:cNvPr id="4" name="矩形 3"/>
          <p:cNvSpPr/>
          <p:nvPr/>
        </p:nvSpPr>
        <p:spPr>
          <a:xfrm>
            <a:off x="1705511" y="275618"/>
            <a:ext cx="7117422" cy="2400657"/>
          </a:xfrm>
          <a:prstGeom prst="rect">
            <a:avLst/>
          </a:prstGeom>
        </p:spPr>
        <p:txBody>
          <a:bodyPr wrap="square">
            <a:spAutoFit/>
          </a:bodyPr>
          <a:lstStyle/>
          <a:p>
            <a:pPr lvl="0" algn="just">
              <a:lnSpc>
                <a:spcPts val="3000"/>
              </a:lnSpc>
            </a:pPr>
            <a:r>
              <a:rPr lang="zh-TW" altLang="en-US" sz="2000" dirty="0">
                <a:solidFill>
                  <a:schemeClr val="bg1"/>
                </a:solidFill>
                <a:latin typeface="Berlin Sans FB Demi" panose="020E0802020502020306" pitchFamily="34" charset="0"/>
              </a:rPr>
              <a:t>　</a:t>
            </a:r>
            <a:r>
              <a:rPr lang="zh-TW" altLang="en-US" sz="2000" dirty="0" smtClean="0">
                <a:solidFill>
                  <a:schemeClr val="bg1"/>
                </a:solidFill>
                <a:latin typeface="Berlin Sans FB Demi" panose="020E0802020502020306" pitchFamily="34" charset="0"/>
              </a:rPr>
              <a:t>　</a:t>
            </a:r>
            <a:r>
              <a:rPr lang="zh-TW" altLang="zh-TW" sz="2000" b="1" dirty="0" smtClean="0">
                <a:solidFill>
                  <a:srgbClr val="FFFF00"/>
                </a:solidFill>
                <a:latin typeface="Berlin Sans FB Demi" panose="020E0802020502020306" pitchFamily="34" charset="0"/>
              </a:rPr>
              <a:t>He </a:t>
            </a:r>
            <a:r>
              <a:rPr lang="zh-TW" altLang="zh-TW" sz="2000" b="1" dirty="0">
                <a:solidFill>
                  <a:srgbClr val="FFFF00"/>
                </a:solidFill>
                <a:latin typeface="Berlin Sans FB Demi" panose="020E0802020502020306" pitchFamily="34" charset="0"/>
              </a:rPr>
              <a:t>flees</a:t>
            </a:r>
            <a:r>
              <a:rPr lang="zh-TW" altLang="zh-TW" sz="2000" dirty="0">
                <a:solidFill>
                  <a:schemeClr val="bg1"/>
                </a:solidFill>
                <a:latin typeface="Berlin Sans FB Demi" panose="020E0802020502020306" pitchFamily="34" charset="0"/>
              </a:rPr>
              <a:t>, and though </a:t>
            </a:r>
            <a:r>
              <a:rPr lang="zh-TW" altLang="zh-TW" sz="2000" b="1" dirty="0">
                <a:solidFill>
                  <a:srgbClr val="FFFF00"/>
                </a:solidFill>
                <a:latin typeface="Berlin Sans FB Demi" panose="020E0802020502020306" pitchFamily="34" charset="0"/>
              </a:rPr>
              <a:t>she tries to pursue</a:t>
            </a:r>
            <a:r>
              <a:rPr lang="zh-TW" altLang="zh-TW" sz="2000" dirty="0">
                <a:solidFill>
                  <a:schemeClr val="bg1"/>
                </a:solidFill>
                <a:latin typeface="Berlin Sans FB Demi" panose="020E0802020502020306" pitchFamily="34" charset="0"/>
              </a:rPr>
              <a:t>, he flies away and leaves her on the bank of a </a:t>
            </a:r>
            <a:r>
              <a:rPr lang="zh-TW" altLang="zh-TW" sz="2000" dirty="0">
                <a:solidFill>
                  <a:schemeClr val="bg1"/>
                </a:solidFill>
                <a:latin typeface="Berlin Sans FB Demi" panose="020E0802020502020306" pitchFamily="34" charset="0"/>
              </a:rPr>
              <a:t>river</a:t>
            </a:r>
            <a:r>
              <a:rPr lang="en-US" altLang="zh-TW" sz="2000" dirty="0">
                <a:solidFill>
                  <a:schemeClr val="bg1"/>
                </a:solidFill>
                <a:latin typeface="Berlin Sans FB Demi" panose="020E0802020502020306" pitchFamily="34" charset="0"/>
              </a:rPr>
              <a:t>. </a:t>
            </a:r>
            <a:r>
              <a:rPr lang="zh-TW" altLang="zh-TW" sz="2000" dirty="0">
                <a:solidFill>
                  <a:schemeClr val="bg1"/>
                </a:solidFill>
                <a:latin typeface="Berlin Sans FB Demi" panose="020E0802020502020306" pitchFamily="34" charset="0"/>
              </a:rPr>
              <a:t>She </a:t>
            </a:r>
            <a:r>
              <a:rPr lang="zh-TW" altLang="zh-TW" sz="2000" dirty="0">
                <a:solidFill>
                  <a:schemeClr val="bg1"/>
                </a:solidFill>
                <a:latin typeface="Berlin Sans FB Demi" panose="020E0802020502020306" pitchFamily="34" charset="0"/>
              </a:rPr>
              <a:t>acknowledges his divinity , </a:t>
            </a:r>
            <a:r>
              <a:rPr lang="zh-TW" altLang="zh-TW" sz="2000" dirty="0">
                <a:solidFill>
                  <a:srgbClr val="FFFF00"/>
                </a:solidFill>
                <a:latin typeface="Berlin Sans FB Demi" panose="020E0802020502020306" pitchFamily="34" charset="0"/>
              </a:rPr>
              <a:t>then begins to wander the earth looking for her lost love</a:t>
            </a:r>
            <a:r>
              <a:rPr lang="zh-TW" altLang="zh-TW" sz="2000" dirty="0" smtClean="0">
                <a:solidFill>
                  <a:schemeClr val="bg1"/>
                </a:solidFill>
                <a:latin typeface="Berlin Sans FB Demi" panose="020E0802020502020306" pitchFamily="34" charset="0"/>
              </a:rPr>
              <a:t>.</a:t>
            </a:r>
            <a:r>
              <a:rPr lang="zh-TW" altLang="en-US" sz="2000" dirty="0" smtClean="0">
                <a:solidFill>
                  <a:schemeClr val="bg1"/>
                </a:solidFill>
                <a:latin typeface="Berlin Sans FB Demi" panose="020E0802020502020306" pitchFamily="34" charset="0"/>
              </a:rPr>
              <a:t>　</a:t>
            </a:r>
            <a:r>
              <a:rPr lang="zh-TW" altLang="zh-TW" sz="2000" dirty="0" smtClean="0">
                <a:solidFill>
                  <a:schemeClr val="bg1"/>
                </a:solidFill>
                <a:latin typeface="Berlin Sans FB Demi" panose="020E0802020502020306" pitchFamily="34" charset="0"/>
              </a:rPr>
              <a:t>P</a:t>
            </a:r>
            <a:r>
              <a:rPr lang="zh-TW" altLang="zh-TW" sz="2000" dirty="0">
                <a:solidFill>
                  <a:schemeClr val="bg1"/>
                </a:solidFill>
                <a:latin typeface="Berlin Sans FB Demi" panose="020E0802020502020306" pitchFamily="34" charset="0"/>
              </a:rPr>
              <a:t>syche visits first one sister, then the other; both are seized with renewed envy upon learning the identity of Psyche's secret husband. </a:t>
            </a:r>
          </a:p>
        </p:txBody>
      </p:sp>
      <p:sp>
        <p:nvSpPr>
          <p:cNvPr id="5" name="矩形 4"/>
          <p:cNvSpPr/>
          <p:nvPr/>
        </p:nvSpPr>
        <p:spPr>
          <a:xfrm>
            <a:off x="1705511" y="2931103"/>
            <a:ext cx="7040367" cy="2015936"/>
          </a:xfrm>
          <a:prstGeom prst="rect">
            <a:avLst/>
          </a:prstGeom>
        </p:spPr>
        <p:txBody>
          <a:bodyPr wrap="square">
            <a:spAutoFit/>
          </a:bodyPr>
          <a:lstStyle/>
          <a:p>
            <a:pPr lvl="0" algn="just">
              <a:lnSpc>
                <a:spcPts val="3000"/>
              </a:lnSpc>
            </a:pPr>
            <a:r>
              <a:rPr lang="zh-TW" altLang="en-US" sz="2400" dirty="0" smtClean="0">
                <a:solidFill>
                  <a:srgbClr val="EFEFEF"/>
                </a:solidFill>
                <a:latin typeface="華康秀風體W3" panose="03000309000000000000" pitchFamily="65" charset="-120"/>
                <a:ea typeface="華康秀風體W3" panose="03000309000000000000" pitchFamily="65" charset="-120"/>
              </a:rPr>
              <a:t>　　</a:t>
            </a:r>
            <a:r>
              <a:rPr lang="zh-TW" altLang="en-US" sz="2400" b="1" dirty="0" smtClean="0">
                <a:solidFill>
                  <a:srgbClr val="FFFF00"/>
                </a:solidFill>
                <a:latin typeface="華康秀風體W3" panose="03000309000000000000" pitchFamily="65" charset="-120"/>
                <a:ea typeface="華康秀風體W3" panose="03000309000000000000" pitchFamily="65" charset="-120"/>
              </a:rPr>
              <a:t>邱</a:t>
            </a:r>
            <a:r>
              <a:rPr lang="zh-TW" altLang="en-US" sz="2400" b="1" dirty="0">
                <a:solidFill>
                  <a:srgbClr val="FFFF00"/>
                </a:solidFill>
                <a:latin typeface="華康秀風體W3" panose="03000309000000000000" pitchFamily="65" charset="-120"/>
                <a:ea typeface="華康秀風體W3" panose="03000309000000000000" pitchFamily="65" charset="-120"/>
              </a:rPr>
              <a:t>比特</a:t>
            </a:r>
            <a:r>
              <a:rPr lang="zh-TW" altLang="zh-TW" sz="2400" b="1" dirty="0">
                <a:solidFill>
                  <a:srgbClr val="FFFF00"/>
                </a:solidFill>
                <a:latin typeface="華康秀風體W3" panose="03000309000000000000" pitchFamily="65" charset="-120"/>
                <a:ea typeface="華康秀風體W3" panose="03000309000000000000" pitchFamily="65" charset="-120"/>
              </a:rPr>
              <a:t>逃跑</a:t>
            </a:r>
            <a:r>
              <a:rPr lang="zh-TW" altLang="zh-TW" sz="2400" dirty="0">
                <a:solidFill>
                  <a:srgbClr val="EFEFEF"/>
                </a:solidFill>
                <a:latin typeface="華康秀風體W3" panose="03000309000000000000" pitchFamily="65" charset="-120"/>
                <a:ea typeface="華康秀風體W3" panose="03000309000000000000" pitchFamily="65" charset="-120"/>
              </a:rPr>
              <a:t>，</a:t>
            </a:r>
            <a:r>
              <a:rPr lang="zh-TW" altLang="zh-TW" sz="2400" dirty="0">
                <a:solidFill>
                  <a:srgbClr val="EFEFEF"/>
                </a:solidFill>
                <a:latin typeface="華康秀風體W3" panose="03000309000000000000" pitchFamily="65" charset="-120"/>
                <a:ea typeface="華康秀風體W3" panose="03000309000000000000" pitchFamily="65" charset="-120"/>
              </a:rPr>
              <a:t>雖然</a:t>
            </a:r>
            <a:r>
              <a:rPr lang="zh-TW" altLang="zh-TW" sz="2400" b="1" dirty="0">
                <a:solidFill>
                  <a:srgbClr val="FFFF00"/>
                </a:solidFill>
                <a:latin typeface="華康秀風體W3" panose="03000309000000000000" pitchFamily="65" charset="-120"/>
                <a:ea typeface="華康秀風體W3" panose="03000309000000000000" pitchFamily="65" charset="-120"/>
              </a:rPr>
              <a:t>Psyche</a:t>
            </a:r>
            <a:r>
              <a:rPr lang="zh-TW" altLang="zh-TW" sz="2400" b="1" dirty="0">
                <a:solidFill>
                  <a:srgbClr val="FFFF00"/>
                </a:solidFill>
                <a:latin typeface="華康秀風體W3" panose="03000309000000000000" pitchFamily="65" charset="-120"/>
                <a:ea typeface="華康秀風體W3" panose="03000309000000000000" pitchFamily="65" charset="-120"/>
              </a:rPr>
              <a:t>試圖</a:t>
            </a:r>
            <a:r>
              <a:rPr lang="zh-TW" altLang="zh-TW" sz="2400" b="1" dirty="0">
                <a:solidFill>
                  <a:srgbClr val="FFFF00"/>
                </a:solidFill>
                <a:latin typeface="華康秀風體W3" panose="03000309000000000000" pitchFamily="65" charset="-120"/>
                <a:ea typeface="華康秀風體W3" panose="03000309000000000000" pitchFamily="65" charset="-120"/>
              </a:rPr>
              <a:t>追著他</a:t>
            </a:r>
            <a:r>
              <a:rPr lang="zh-TW" altLang="zh-TW" sz="2400" dirty="0">
                <a:solidFill>
                  <a:srgbClr val="EFEFEF"/>
                </a:solidFill>
                <a:latin typeface="華康秀風體W3" panose="03000309000000000000" pitchFamily="65" charset="-120"/>
                <a:ea typeface="華康秀風體W3" panose="03000309000000000000" pitchFamily="65" charset="-120"/>
              </a:rPr>
              <a:t>，</a:t>
            </a:r>
            <a:r>
              <a:rPr lang="zh-TW" altLang="en-US" sz="2400" dirty="0">
                <a:solidFill>
                  <a:srgbClr val="EFEFEF"/>
                </a:solidFill>
                <a:latin typeface="華康秀風體W3" panose="03000309000000000000" pitchFamily="65" charset="-120"/>
                <a:ea typeface="華康秀風體W3" panose="03000309000000000000" pitchFamily="65" charset="-120"/>
              </a:rPr>
              <a:t>但</a:t>
            </a:r>
            <a:r>
              <a:rPr lang="zh-TW" altLang="zh-TW" sz="2400" dirty="0">
                <a:solidFill>
                  <a:srgbClr val="EFEFEF"/>
                </a:solidFill>
                <a:latin typeface="華康秀風體W3" panose="03000309000000000000" pitchFamily="65" charset="-120"/>
                <a:ea typeface="華康秀風體W3" panose="03000309000000000000" pitchFamily="65" charset="-120"/>
              </a:rPr>
              <a:t>他</a:t>
            </a:r>
            <a:r>
              <a:rPr lang="zh-TW" altLang="zh-TW" sz="2400" dirty="0">
                <a:solidFill>
                  <a:srgbClr val="EFEFEF"/>
                </a:solidFill>
                <a:latin typeface="華康秀風體W3" panose="03000309000000000000" pitchFamily="65" charset="-120"/>
                <a:ea typeface="華康秀風體W3" panose="03000309000000000000" pitchFamily="65" charset="-120"/>
              </a:rPr>
              <a:t>飛走了留下她在河岸</a:t>
            </a:r>
            <a:r>
              <a:rPr lang="zh-TW" altLang="zh-TW" sz="2400" dirty="0">
                <a:solidFill>
                  <a:srgbClr val="EFEFEF"/>
                </a:solidFill>
                <a:latin typeface="華康秀風體W3" panose="03000309000000000000" pitchFamily="65" charset="-120"/>
                <a:ea typeface="華康秀風體W3" panose="03000309000000000000" pitchFamily="65" charset="-120"/>
              </a:rPr>
              <a:t>。她了解C</a:t>
            </a:r>
            <a:r>
              <a:rPr lang="zh-TW" altLang="zh-TW" sz="2400" dirty="0">
                <a:solidFill>
                  <a:srgbClr val="EFEFEF"/>
                </a:solidFill>
                <a:latin typeface="華康秀風體W3" panose="03000309000000000000" pitchFamily="65" charset="-120"/>
                <a:ea typeface="華康秀風體W3" panose="03000309000000000000" pitchFamily="65" charset="-120"/>
              </a:rPr>
              <a:t>upi</a:t>
            </a:r>
            <a:r>
              <a:rPr lang="zh-TW" altLang="zh-TW" sz="2400" dirty="0">
                <a:solidFill>
                  <a:srgbClr val="EFEFEF"/>
                </a:solidFill>
                <a:latin typeface="華康秀風體W3" panose="03000309000000000000" pitchFamily="65" charset="-120"/>
                <a:ea typeface="華康秀風體W3" panose="03000309000000000000" pitchFamily="65" charset="-120"/>
              </a:rPr>
              <a:t>d是</a:t>
            </a:r>
            <a:r>
              <a:rPr lang="zh-TW" altLang="zh-TW" sz="2400" dirty="0">
                <a:solidFill>
                  <a:srgbClr val="EFEFEF"/>
                </a:solidFill>
                <a:latin typeface="華康秀風體W3" panose="03000309000000000000" pitchFamily="65" charset="-120"/>
                <a:ea typeface="華康秀風體W3" panose="03000309000000000000" pitchFamily="65" charset="-120"/>
              </a:rPr>
              <a:t>神，然後</a:t>
            </a:r>
            <a:r>
              <a:rPr lang="zh-TW" altLang="zh-TW" sz="2400" b="1" dirty="0">
                <a:solidFill>
                  <a:srgbClr val="FFFF00"/>
                </a:solidFill>
                <a:latin typeface="華康秀風體W3" panose="03000309000000000000" pitchFamily="65" charset="-120"/>
                <a:ea typeface="華康秀風體W3" panose="03000309000000000000" pitchFamily="65" charset="-120"/>
              </a:rPr>
              <a:t>開始到處尋找她失去的愛情</a:t>
            </a:r>
            <a:r>
              <a:rPr lang="zh-TW" altLang="zh-TW" sz="2400" dirty="0">
                <a:solidFill>
                  <a:srgbClr val="EFEFEF"/>
                </a:solidFill>
                <a:latin typeface="華康秀風體W3" panose="03000309000000000000" pitchFamily="65" charset="-120"/>
                <a:ea typeface="華康秀風體W3" panose="03000309000000000000" pitchFamily="65" charset="-120"/>
              </a:rPr>
              <a:t>。Psyche後來拜訪了兩個姊妹，告訴他們那天看到的事情，兩個姊妹都非常的忌妒Cupid就是她的丈夫。</a:t>
            </a:r>
          </a:p>
        </p:txBody>
      </p:sp>
    </p:spTree>
    <p:extLst>
      <p:ext uri="{BB962C8B-B14F-4D97-AF65-F5344CB8AC3E}">
        <p14:creationId xmlns:p14="http://schemas.microsoft.com/office/powerpoint/2010/main" val="39163191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7"/>
        <p:cNvGrpSpPr/>
        <p:nvPr/>
      </p:nvGrpSpPr>
      <p:grpSpPr>
        <a:xfrm>
          <a:off x="0" y="0"/>
          <a:ext cx="0" cy="0"/>
          <a:chOff x="0" y="0"/>
          <a:chExt cx="0" cy="0"/>
        </a:xfrm>
      </p:grpSpPr>
      <p:pic>
        <p:nvPicPr>
          <p:cNvPr id="2" name="圖片 1"/>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Lst>
          </a:blip>
          <a:srcRect l="33084" t="15280" r="47467" b="11173"/>
          <a:stretch/>
        </p:blipFill>
        <p:spPr>
          <a:xfrm>
            <a:off x="6613450" y="53911"/>
            <a:ext cx="2530550" cy="5111602"/>
          </a:xfrm>
          <a:prstGeom prst="rect">
            <a:avLst/>
          </a:prstGeom>
        </p:spPr>
      </p:pic>
      <p:sp>
        <p:nvSpPr>
          <p:cNvPr id="98" name="Shape 98"/>
          <p:cNvSpPr txBox="1">
            <a:spLocks noGrp="1"/>
          </p:cNvSpPr>
          <p:nvPr>
            <p:ph type="body" idx="1"/>
          </p:nvPr>
        </p:nvSpPr>
        <p:spPr>
          <a:xfrm>
            <a:off x="167863" y="163512"/>
            <a:ext cx="8770654" cy="4892400"/>
          </a:xfrm>
          <a:prstGeom prst="rect">
            <a:avLst/>
          </a:prstGeom>
        </p:spPr>
        <p:txBody>
          <a:bodyPr lIns="91425" tIns="91425" rIns="91425" bIns="91425" anchor="t" anchorCtr="0">
            <a:noAutofit/>
          </a:bodyPr>
          <a:lstStyle/>
          <a:p>
            <a:pPr lvl="0" algn="just">
              <a:spcBef>
                <a:spcPts val="0"/>
              </a:spcBef>
              <a:buNone/>
            </a:pPr>
            <a:r>
              <a:rPr lang="zh-TW" altLang="en-US" dirty="0" smtClean="0">
                <a:solidFill>
                  <a:schemeClr val="bg1"/>
                </a:solidFill>
                <a:latin typeface="Berlin Sans FB Demi" panose="020E0802020502020306" pitchFamily="34" charset="0"/>
              </a:rPr>
              <a:t>　　</a:t>
            </a:r>
            <a:r>
              <a:rPr lang="zh-TW" dirty="0" smtClean="0">
                <a:solidFill>
                  <a:schemeClr val="bg1"/>
                </a:solidFill>
                <a:latin typeface="Berlin Sans FB Demi" panose="020E0802020502020306" pitchFamily="34" charset="0"/>
              </a:rPr>
              <a:t>In </a:t>
            </a:r>
            <a:r>
              <a:rPr lang="zh-TW" dirty="0">
                <a:solidFill>
                  <a:schemeClr val="bg1"/>
                </a:solidFill>
                <a:latin typeface="Berlin Sans FB Demi" panose="020E0802020502020306" pitchFamily="34" charset="0"/>
              </a:rPr>
              <a:t>the course of her wanderings, Psyche comes upon a temple of Ceres, and inside finds a disorder of grain offerings, garlands, and agricultural implements. </a:t>
            </a:r>
            <a:r>
              <a:rPr lang="zh-TW" dirty="0">
                <a:solidFill>
                  <a:schemeClr val="bg1"/>
                </a:solidFill>
                <a:latin typeface="Berlin Sans FB Demi" panose="020E0802020502020306" pitchFamily="34" charset="0"/>
              </a:rPr>
              <a:t>Recognizing that the proper cultivation of the gods should not be neglected, she puts everything in good order, prompting a theophany of Ceres herself. </a:t>
            </a:r>
            <a:r>
              <a:rPr lang="zh-TW" b="1" dirty="0">
                <a:solidFill>
                  <a:srgbClr val="5E53EB"/>
                </a:solidFill>
                <a:latin typeface="Berlin Sans FB Demi" panose="020E0802020502020306" pitchFamily="34" charset="0"/>
              </a:rPr>
              <a:t>Although Psyche prays for her aid, and Ceres acknowledges that she deserves it, the goddess is prohibited from helping her against a fellow goddess. </a:t>
            </a:r>
            <a:r>
              <a:rPr lang="zh-TW" b="1" dirty="0">
                <a:solidFill>
                  <a:srgbClr val="5E53EB"/>
                </a:solidFill>
                <a:latin typeface="Berlin Sans FB Demi" panose="020E0802020502020306" pitchFamily="34" charset="0"/>
              </a:rPr>
              <a:t>Psyche realizes that she must serve </a:t>
            </a:r>
            <a:r>
              <a:rPr lang="zh-TW" b="1" dirty="0" smtClean="0">
                <a:solidFill>
                  <a:srgbClr val="5E53EB"/>
                </a:solidFill>
                <a:latin typeface="Berlin Sans FB Demi" panose="020E0802020502020306" pitchFamily="34" charset="0"/>
              </a:rPr>
              <a:t>Venus </a:t>
            </a:r>
            <a:r>
              <a:rPr lang="zh-TW" b="1" dirty="0">
                <a:solidFill>
                  <a:srgbClr val="5E53EB"/>
                </a:solidFill>
                <a:latin typeface="Berlin Sans FB Demi" panose="020E0802020502020306" pitchFamily="34" charset="0"/>
              </a:rPr>
              <a:t>herself.</a:t>
            </a:r>
          </a:p>
          <a:p>
            <a:pPr lvl="0" algn="just">
              <a:spcBef>
                <a:spcPts val="0"/>
              </a:spcBef>
              <a:buNone/>
            </a:pPr>
            <a:r>
              <a:rPr lang="zh-TW" altLang="en-US" sz="2400" dirty="0" smtClean="0">
                <a:solidFill>
                  <a:srgbClr val="EFEFEF"/>
                </a:solidFill>
                <a:latin typeface="華康秀風體W3" panose="03000309000000000000" pitchFamily="65" charset="-120"/>
                <a:ea typeface="華康秀風體W3" panose="03000309000000000000" pitchFamily="65" charset="-120"/>
              </a:rPr>
              <a:t>  </a:t>
            </a:r>
            <a:r>
              <a:rPr lang="zh-TW" sz="2400" dirty="0" smtClean="0">
                <a:solidFill>
                  <a:srgbClr val="EFEFEF"/>
                </a:solidFill>
                <a:latin typeface="華康秀風體W3" panose="03000309000000000000" pitchFamily="65" charset="-120"/>
                <a:ea typeface="華康秀風體W3" panose="03000309000000000000" pitchFamily="65" charset="-120"/>
              </a:rPr>
              <a:t>在</a:t>
            </a:r>
            <a:r>
              <a:rPr lang="zh-TW" sz="2400" dirty="0">
                <a:solidFill>
                  <a:srgbClr val="EFEFEF"/>
                </a:solidFill>
                <a:latin typeface="華康秀風體W3" panose="03000309000000000000" pitchFamily="65" charset="-120"/>
                <a:ea typeface="華康秀風體W3" panose="03000309000000000000" pitchFamily="65" charset="-120"/>
              </a:rPr>
              <a:t>他四處尋找的時候，Psyche來到了Ceres的寺廟，在裡面發現了看到了混亂的糧食、花環、農具，了解到種植到農作物的神識不能被忽視的，然後他把所有東西都整理整齊</a:t>
            </a:r>
            <a:r>
              <a:rPr lang="zh-TW" sz="2400" dirty="0" smtClean="0">
                <a:solidFill>
                  <a:srgbClr val="EFEFEF"/>
                </a:solidFill>
                <a:latin typeface="華康秀風體W3" panose="03000309000000000000" pitchFamily="65" charset="-120"/>
                <a:ea typeface="華康秀風體W3" panose="03000309000000000000" pitchFamily="65" charset="-120"/>
              </a:rPr>
              <a:t>，</a:t>
            </a:r>
            <a:r>
              <a:rPr lang="en-US" altLang="zh-TW" sz="2400" dirty="0" smtClean="0">
                <a:solidFill>
                  <a:srgbClr val="EFEFEF"/>
                </a:solidFill>
                <a:latin typeface="華康秀風體W3" panose="03000309000000000000" pitchFamily="65" charset="-120"/>
                <a:ea typeface="華康秀風體W3" panose="03000309000000000000" pitchFamily="65" charset="-120"/>
              </a:rPr>
              <a:t/>
            </a:r>
            <a:br>
              <a:rPr lang="en-US" altLang="zh-TW" sz="2400" dirty="0" smtClean="0">
                <a:solidFill>
                  <a:srgbClr val="EFEFEF"/>
                </a:solidFill>
                <a:latin typeface="華康秀風體W3" panose="03000309000000000000" pitchFamily="65" charset="-120"/>
                <a:ea typeface="華康秀風體W3" panose="03000309000000000000" pitchFamily="65" charset="-120"/>
              </a:rPr>
            </a:br>
            <a:r>
              <a:rPr lang="zh-TW" sz="2400" dirty="0" smtClean="0">
                <a:solidFill>
                  <a:srgbClr val="EFEFEF"/>
                </a:solidFill>
                <a:latin typeface="華康秀風體W3" panose="03000309000000000000" pitchFamily="65" charset="-120"/>
                <a:ea typeface="華康秀風體W3" panose="03000309000000000000" pitchFamily="65" charset="-120"/>
              </a:rPr>
              <a:t>然後</a:t>
            </a:r>
            <a:r>
              <a:rPr lang="zh-TW" sz="2400" b="1" dirty="0">
                <a:solidFill>
                  <a:srgbClr val="5E53EB"/>
                </a:solidFill>
                <a:latin typeface="華康秀風體W3" panose="03000309000000000000" pitchFamily="65" charset="-120"/>
                <a:ea typeface="華康秀風體W3" panose="03000309000000000000" pitchFamily="65" charset="-120"/>
              </a:rPr>
              <a:t>祈求Ceres希望可以幫助，Ceres被他誠摯的心感動，但是神是不能跟神作對的，Psych</a:t>
            </a:r>
            <a:r>
              <a:rPr lang="zh-TW" sz="2400" b="1" dirty="0">
                <a:solidFill>
                  <a:srgbClr val="5E53EB"/>
                </a:solidFill>
                <a:latin typeface="華康秀風體W3" panose="03000309000000000000" pitchFamily="65" charset="-120"/>
                <a:ea typeface="華康秀風體W3" panose="03000309000000000000" pitchFamily="65" charset="-120"/>
              </a:rPr>
              <a:t>e了解</a:t>
            </a:r>
            <a:r>
              <a:rPr lang="zh-TW" altLang="en-US" sz="2400" b="1" dirty="0">
                <a:solidFill>
                  <a:srgbClr val="5E53EB"/>
                </a:solidFill>
                <a:latin typeface="華康秀風體W3" panose="03000309000000000000" pitchFamily="65" charset="-120"/>
                <a:ea typeface="華康秀風體W3" panose="03000309000000000000" pitchFamily="65" charset="-120"/>
              </a:rPr>
              <a:t>她</a:t>
            </a:r>
            <a:r>
              <a:rPr lang="zh-TW" sz="2400" b="1" dirty="0">
                <a:solidFill>
                  <a:srgbClr val="5E53EB"/>
                </a:solidFill>
                <a:latin typeface="華康秀風體W3" panose="03000309000000000000" pitchFamily="65" charset="-120"/>
                <a:ea typeface="華康秀風體W3" panose="03000309000000000000" pitchFamily="65" charset="-120"/>
              </a:rPr>
              <a:t>一定要</a:t>
            </a:r>
            <a:r>
              <a:rPr lang="zh-TW" altLang="en-US" sz="2400" b="1" dirty="0">
                <a:solidFill>
                  <a:srgbClr val="5E53EB"/>
                </a:solidFill>
                <a:latin typeface="華康秀風體W3" panose="03000309000000000000" pitchFamily="65" charset="-120"/>
                <a:ea typeface="華康秀風體W3" panose="03000309000000000000" pitchFamily="65" charset="-120"/>
              </a:rPr>
              <a:t>自</a:t>
            </a:r>
            <a:r>
              <a:rPr lang="zh-TW" altLang="en-US" sz="2400" b="1" dirty="0">
                <a:solidFill>
                  <a:srgbClr val="5E53EB"/>
                </a:solidFill>
                <a:latin typeface="華康秀風體W3" panose="03000309000000000000" pitchFamily="65" charset="-120"/>
                <a:ea typeface="華康秀風體W3" panose="03000309000000000000" pitchFamily="65" charset="-120"/>
              </a:rPr>
              <a:t>己</a:t>
            </a:r>
            <a:r>
              <a:rPr lang="zh-TW" sz="2400" b="1" dirty="0">
                <a:solidFill>
                  <a:srgbClr val="5E53EB"/>
                </a:solidFill>
                <a:latin typeface="華康秀風體W3" panose="03000309000000000000" pitchFamily="65" charset="-120"/>
                <a:ea typeface="華康秀風體W3" panose="03000309000000000000" pitchFamily="65" charset="-120"/>
              </a:rPr>
              <a:t>為</a:t>
            </a:r>
            <a:r>
              <a:rPr lang="zh-TW" sz="2400" b="1" dirty="0">
                <a:solidFill>
                  <a:srgbClr val="5E53EB"/>
                </a:solidFill>
                <a:latin typeface="華康秀風體W3" panose="03000309000000000000" pitchFamily="65" charset="-120"/>
                <a:ea typeface="華康秀風體W3" panose="03000309000000000000" pitchFamily="65" charset="-120"/>
              </a:rPr>
              <a:t>Venus效勞</a:t>
            </a:r>
            <a:r>
              <a:rPr lang="zh-TW" sz="2400" dirty="0">
                <a:solidFill>
                  <a:srgbClr val="EFEFEF"/>
                </a:solidFill>
                <a:latin typeface="華康秀風體W3" panose="03000309000000000000" pitchFamily="65" charset="-120"/>
                <a:ea typeface="華康秀風體W3" panose="03000309000000000000" pitchFamily="65" charset="-120"/>
              </a:rPr>
              <a:t>。</a:t>
            </a:r>
          </a:p>
          <a:p>
            <a:pPr lvl="0">
              <a:spcBef>
                <a:spcPts val="0"/>
              </a:spcBef>
              <a:buNone/>
            </a:pPr>
            <a:endParaRPr sz="1200" dirty="0">
              <a:solidFill>
                <a:srgbClr val="00000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矩形 3"/>
          <p:cNvSpPr/>
          <p:nvPr/>
        </p:nvSpPr>
        <p:spPr>
          <a:xfrm>
            <a:off x="255182" y="68471"/>
            <a:ext cx="8708064" cy="2308324"/>
          </a:xfrm>
          <a:prstGeom prst="rect">
            <a:avLst/>
          </a:prstGeom>
        </p:spPr>
        <p:txBody>
          <a:bodyPr wrap="square">
            <a:spAutoFit/>
          </a:bodyPr>
          <a:lstStyle/>
          <a:p>
            <a:pPr lvl="0" algn="just"/>
            <a:r>
              <a:rPr lang="zh-TW" altLang="en-US" sz="1800" dirty="0" smtClean="0">
                <a:solidFill>
                  <a:schemeClr val="bg1"/>
                </a:solidFill>
                <a:latin typeface="Berlin Sans FB Demi" panose="020E0802020502020306" pitchFamily="34" charset="0"/>
              </a:rPr>
              <a:t>　　</a:t>
            </a:r>
            <a:r>
              <a:rPr lang="zh-TW" altLang="zh-TW" sz="1800" dirty="0" smtClean="0">
                <a:solidFill>
                  <a:schemeClr val="bg1"/>
                </a:solidFill>
                <a:latin typeface="Berlin Sans FB Demi" panose="020E0802020502020306" pitchFamily="34" charset="0"/>
              </a:rPr>
              <a:t>Venus </a:t>
            </a:r>
            <a:r>
              <a:rPr lang="zh-TW" altLang="zh-TW" sz="1800" dirty="0">
                <a:solidFill>
                  <a:schemeClr val="bg1"/>
                </a:solidFill>
                <a:latin typeface="Berlin Sans FB Demi" panose="020E0802020502020306" pitchFamily="34" charset="0"/>
              </a:rPr>
              <a:t>revels in having the girl under her power, and turns Psyche over to her two handmaids, Worry and Sadness, </a:t>
            </a:r>
            <a:r>
              <a:rPr lang="zh-TW" altLang="zh-TW" sz="1800" dirty="0">
                <a:solidFill>
                  <a:srgbClr val="B17ED8"/>
                </a:solidFill>
                <a:latin typeface="Berlin Sans FB Demi" panose="020E0802020502020306" pitchFamily="34" charset="0"/>
              </a:rPr>
              <a:t>to be whipped and tortured</a:t>
            </a:r>
            <a:r>
              <a:rPr lang="zh-TW" altLang="zh-TW" sz="1800" dirty="0">
                <a:solidFill>
                  <a:schemeClr val="bg1"/>
                </a:solidFill>
                <a:latin typeface="Berlin Sans FB Demi" panose="020E0802020502020306" pitchFamily="34" charset="0"/>
              </a:rPr>
              <a:t>. </a:t>
            </a:r>
            <a:r>
              <a:rPr lang="zh-TW" altLang="zh-TW" sz="1800" dirty="0">
                <a:solidFill>
                  <a:srgbClr val="B17ED8"/>
                </a:solidFill>
                <a:latin typeface="Berlin Sans FB Demi" panose="020E0802020502020306" pitchFamily="34" charset="0"/>
              </a:rPr>
              <a:t>Venus tears her clothes and bashes her head into the ground, and mocks her for conceiving a child in a sham marriage</a:t>
            </a:r>
            <a:r>
              <a:rPr lang="zh-TW" altLang="zh-TW" sz="1800" dirty="0">
                <a:solidFill>
                  <a:schemeClr val="bg1"/>
                </a:solidFill>
                <a:latin typeface="Berlin Sans FB Demi" panose="020E0802020502020306" pitchFamily="34" charset="0"/>
              </a:rPr>
              <a:t>. The goddess then throws before her a great mass of mixed wheat, barley, poppyseed, chickpeas, lentils, and beans, demanding that she sort them into separate heaps by dawn. But when Venus withdraws to attend a wedding feast, a kind ant takes pity on Psyche, and assembles a fleet of insects to accomplish the task. </a:t>
            </a:r>
            <a:r>
              <a:rPr lang="zh-TW" altLang="zh-TW" sz="1800" dirty="0">
                <a:solidFill>
                  <a:srgbClr val="B17ED8"/>
                </a:solidFill>
                <a:latin typeface="Berlin Sans FB Demi" panose="020E0802020502020306" pitchFamily="34" charset="0"/>
              </a:rPr>
              <a:t>Venus is furious when she returns drunk from the feast</a:t>
            </a:r>
            <a:r>
              <a:rPr lang="zh-TW" altLang="zh-TW" sz="1800" dirty="0">
                <a:solidFill>
                  <a:schemeClr val="bg1"/>
                </a:solidFill>
                <a:latin typeface="Berlin Sans FB Demi" panose="020E0802020502020306" pitchFamily="34" charset="0"/>
              </a:rPr>
              <a:t>. </a:t>
            </a:r>
          </a:p>
        </p:txBody>
      </p:sp>
      <p:sp>
        <p:nvSpPr>
          <p:cNvPr id="5" name="矩形 4"/>
          <p:cNvSpPr/>
          <p:nvPr/>
        </p:nvSpPr>
        <p:spPr>
          <a:xfrm>
            <a:off x="255182" y="2376795"/>
            <a:ext cx="8516680" cy="2677656"/>
          </a:xfrm>
          <a:prstGeom prst="rect">
            <a:avLst/>
          </a:prstGeom>
        </p:spPr>
        <p:txBody>
          <a:bodyPr wrap="square">
            <a:spAutoFit/>
          </a:bodyPr>
          <a:lstStyle/>
          <a:p>
            <a:pPr lvl="0" algn="just"/>
            <a:r>
              <a:rPr lang="zh-TW" altLang="en-US" sz="2400" dirty="0" smtClean="0">
                <a:solidFill>
                  <a:srgbClr val="EFEFEF"/>
                </a:solidFill>
                <a:latin typeface="華康秀風體W3" panose="03000309000000000000" pitchFamily="65" charset="-120"/>
                <a:ea typeface="華康秀風體W3" panose="03000309000000000000" pitchFamily="65" charset="-120"/>
              </a:rPr>
              <a:t>　　</a:t>
            </a:r>
            <a:r>
              <a:rPr lang="zh-TW" altLang="zh-TW" sz="2400" dirty="0" smtClean="0">
                <a:solidFill>
                  <a:srgbClr val="EFEFEF"/>
                </a:solidFill>
                <a:latin typeface="華康秀風體W3" panose="03000309000000000000" pitchFamily="65" charset="-120"/>
                <a:ea typeface="華康秀風體W3" panose="03000309000000000000" pitchFamily="65" charset="-120"/>
              </a:rPr>
              <a:t>V</a:t>
            </a:r>
            <a:r>
              <a:rPr lang="zh-TW" altLang="zh-TW" sz="2400" dirty="0">
                <a:solidFill>
                  <a:srgbClr val="EFEFEF"/>
                </a:solidFill>
                <a:latin typeface="華康秀風體W3" panose="03000309000000000000" pitchFamily="65" charset="-120"/>
                <a:ea typeface="華康秀風體W3" panose="03000309000000000000" pitchFamily="65" charset="-120"/>
              </a:rPr>
              <a:t>enus沉迷於控制女生，將Psych</a:t>
            </a:r>
            <a:r>
              <a:rPr lang="zh-TW" altLang="zh-TW" sz="2400" dirty="0">
                <a:solidFill>
                  <a:srgbClr val="EFEFEF"/>
                </a:solidFill>
                <a:latin typeface="華康秀風體W3" panose="03000309000000000000" pitchFamily="65" charset="-120"/>
                <a:ea typeface="華康秀風體W3" panose="03000309000000000000" pitchFamily="65" charset="-120"/>
              </a:rPr>
              <a:t>e</a:t>
            </a:r>
            <a:r>
              <a:rPr lang="zh-TW" altLang="en-US" sz="2400" dirty="0">
                <a:solidFill>
                  <a:srgbClr val="EFEFEF"/>
                </a:solidFill>
                <a:latin typeface="華康秀風體W3" panose="03000309000000000000" pitchFamily="65" charset="-120"/>
                <a:ea typeface="華康秀風體W3" panose="03000309000000000000" pitchFamily="65" charset="-120"/>
              </a:rPr>
              <a:t>交給她</a:t>
            </a:r>
            <a:r>
              <a:rPr lang="zh-TW" altLang="zh-TW" sz="2400" dirty="0">
                <a:solidFill>
                  <a:srgbClr val="EFEFEF"/>
                </a:solidFill>
                <a:latin typeface="華康秀風體W3" panose="03000309000000000000" pitchFamily="65" charset="-120"/>
                <a:ea typeface="華康秀風體W3" panose="03000309000000000000" pitchFamily="65" charset="-120"/>
              </a:rPr>
              <a:t>的</a:t>
            </a:r>
            <a:r>
              <a:rPr lang="zh-TW" altLang="zh-TW" sz="2400" dirty="0">
                <a:solidFill>
                  <a:srgbClr val="EFEFEF"/>
                </a:solidFill>
                <a:latin typeface="華康秀風體W3" panose="03000309000000000000" pitchFamily="65" charset="-120"/>
                <a:ea typeface="華康秀風體W3" panose="03000309000000000000" pitchFamily="65" charset="-120"/>
              </a:rPr>
              <a:t>兩個女僕Worry 和Sadness，然後</a:t>
            </a:r>
            <a:r>
              <a:rPr lang="zh-TW" altLang="zh-TW" sz="2400" dirty="0">
                <a:solidFill>
                  <a:srgbClr val="B17ED8"/>
                </a:solidFill>
                <a:latin typeface="華康秀風體W3" panose="03000309000000000000" pitchFamily="65" charset="-120"/>
                <a:ea typeface="華康秀風體W3" panose="03000309000000000000" pitchFamily="65" charset="-120"/>
              </a:rPr>
              <a:t>折磨、</a:t>
            </a:r>
            <a:r>
              <a:rPr lang="zh-TW" altLang="zh-TW" sz="2400" dirty="0" smtClean="0">
                <a:solidFill>
                  <a:srgbClr val="B17ED8"/>
                </a:solidFill>
                <a:latin typeface="華康秀風體W3" panose="03000309000000000000" pitchFamily="65" charset="-120"/>
                <a:ea typeface="華康秀風體W3" panose="03000309000000000000" pitchFamily="65" charset="-120"/>
              </a:rPr>
              <a:t>鞭打</a:t>
            </a:r>
            <a:r>
              <a:rPr lang="zh-TW" altLang="en-US" sz="2400" dirty="0">
                <a:solidFill>
                  <a:srgbClr val="B17ED8"/>
                </a:solidFill>
                <a:latin typeface="華康秀風體W3" panose="03000309000000000000" pitchFamily="65" charset="-120"/>
                <a:ea typeface="華康秀風體W3" panose="03000309000000000000" pitchFamily="65" charset="-120"/>
              </a:rPr>
              <a:t>她</a:t>
            </a:r>
            <a:r>
              <a:rPr lang="zh-TW" altLang="zh-TW" sz="2400" dirty="0" smtClean="0">
                <a:solidFill>
                  <a:srgbClr val="EFEFEF"/>
                </a:solidFill>
                <a:latin typeface="華康秀風體W3" panose="03000309000000000000" pitchFamily="65" charset="-120"/>
                <a:ea typeface="華康秀風體W3" panose="03000309000000000000" pitchFamily="65" charset="-120"/>
              </a:rPr>
              <a:t>。</a:t>
            </a:r>
            <a:r>
              <a:rPr lang="zh-TW" altLang="zh-TW" sz="2400" dirty="0">
                <a:solidFill>
                  <a:srgbClr val="B17ED8"/>
                </a:solidFill>
                <a:latin typeface="華康秀風體W3" panose="03000309000000000000" pitchFamily="65" charset="-120"/>
                <a:ea typeface="華康秀風體W3" panose="03000309000000000000" pitchFamily="65" charset="-120"/>
              </a:rPr>
              <a:t>Venus脫光</a:t>
            </a:r>
            <a:r>
              <a:rPr lang="zh-TW" altLang="zh-TW" sz="2400" dirty="0">
                <a:solidFill>
                  <a:srgbClr val="B17ED8"/>
                </a:solidFill>
                <a:latin typeface="華康秀風體W3" panose="03000309000000000000" pitchFamily="65" charset="-120"/>
                <a:ea typeface="華康秀風體W3" panose="03000309000000000000" pitchFamily="65" charset="-120"/>
              </a:rPr>
              <a:t>了</a:t>
            </a:r>
            <a:r>
              <a:rPr lang="zh-TW" altLang="en-US" sz="2400" dirty="0">
                <a:solidFill>
                  <a:srgbClr val="B17ED8"/>
                </a:solidFill>
                <a:latin typeface="華康秀風體W3" panose="03000309000000000000" pitchFamily="65" charset="-120"/>
                <a:ea typeface="華康秀風體W3" panose="03000309000000000000" pitchFamily="65" charset="-120"/>
              </a:rPr>
              <a:t>她</a:t>
            </a:r>
            <a:r>
              <a:rPr lang="zh-TW" altLang="zh-TW" sz="2400" dirty="0">
                <a:solidFill>
                  <a:srgbClr val="B17ED8"/>
                </a:solidFill>
                <a:latin typeface="華康秀風體W3" panose="03000309000000000000" pitchFamily="65" charset="-120"/>
                <a:ea typeface="華康秀風體W3" panose="03000309000000000000" pitchFamily="65" charset="-120"/>
              </a:rPr>
              <a:t>的衣服</a:t>
            </a:r>
            <a:r>
              <a:rPr lang="zh-TW" altLang="en-US" sz="2400" dirty="0">
                <a:solidFill>
                  <a:srgbClr val="B17ED8"/>
                </a:solidFill>
                <a:latin typeface="華康秀風體W3" panose="03000309000000000000" pitchFamily="65" charset="-120"/>
                <a:ea typeface="華康秀風體W3" panose="03000309000000000000" pitchFamily="65" charset="-120"/>
              </a:rPr>
              <a:t>，</a:t>
            </a:r>
            <a:r>
              <a:rPr lang="zh-TW" altLang="zh-TW" sz="2400" dirty="0">
                <a:solidFill>
                  <a:srgbClr val="B17ED8"/>
                </a:solidFill>
                <a:latin typeface="華康秀風體W3" panose="03000309000000000000" pitchFamily="65" charset="-120"/>
                <a:ea typeface="華康秀風體W3" panose="03000309000000000000" pitchFamily="65" charset="-120"/>
              </a:rPr>
              <a:t>然後將</a:t>
            </a:r>
            <a:r>
              <a:rPr lang="zh-TW" altLang="en-US" sz="2400" dirty="0">
                <a:solidFill>
                  <a:srgbClr val="B17ED8"/>
                </a:solidFill>
                <a:latin typeface="華康秀風體W3" panose="03000309000000000000" pitchFamily="65" charset="-120"/>
                <a:ea typeface="華康秀風體W3" panose="03000309000000000000" pitchFamily="65" charset="-120"/>
              </a:rPr>
              <a:t>她毆打到</a:t>
            </a:r>
            <a:r>
              <a:rPr lang="zh-TW" altLang="zh-TW" sz="2400" dirty="0">
                <a:solidFill>
                  <a:srgbClr val="B17ED8"/>
                </a:solidFill>
                <a:latin typeface="華康秀風體W3" panose="03000309000000000000" pitchFamily="65" charset="-120"/>
                <a:ea typeface="華康秀風體W3" panose="03000309000000000000" pitchFamily="65" charset="-120"/>
              </a:rPr>
              <a:t>地</a:t>
            </a:r>
            <a:r>
              <a:rPr lang="zh-TW" altLang="en-US" sz="2400" dirty="0">
                <a:solidFill>
                  <a:srgbClr val="B17ED8"/>
                </a:solidFill>
                <a:latin typeface="華康秀風體W3" panose="03000309000000000000" pitchFamily="65" charset="-120"/>
                <a:ea typeface="華康秀風體W3" panose="03000309000000000000" pitchFamily="65" charset="-120"/>
              </a:rPr>
              <a:t>上並且</a:t>
            </a:r>
            <a:r>
              <a:rPr lang="zh-TW" altLang="zh-TW" sz="2400" dirty="0">
                <a:solidFill>
                  <a:srgbClr val="B17ED8"/>
                </a:solidFill>
                <a:latin typeface="華康秀風體W3" panose="03000309000000000000" pitchFamily="65" charset="-120"/>
                <a:ea typeface="華康秀風體W3" panose="03000309000000000000" pitchFamily="65" charset="-120"/>
              </a:rPr>
              <a:t>嘲笑</a:t>
            </a:r>
            <a:r>
              <a:rPr lang="zh-TW" altLang="en-US" sz="2400" dirty="0">
                <a:solidFill>
                  <a:srgbClr val="B17ED8"/>
                </a:solidFill>
                <a:latin typeface="華康秀風體W3" panose="03000309000000000000" pitchFamily="65" charset="-120"/>
                <a:ea typeface="華康秀風體W3" panose="03000309000000000000" pitchFamily="65" charset="-120"/>
              </a:rPr>
              <a:t>她</a:t>
            </a:r>
            <a:r>
              <a:rPr lang="zh-TW" altLang="zh-TW" sz="2400" dirty="0">
                <a:solidFill>
                  <a:srgbClr val="EFEFEF"/>
                </a:solidFill>
                <a:latin typeface="華康秀風體W3" panose="03000309000000000000" pitchFamily="65" charset="-120"/>
                <a:ea typeface="華康秀風體W3" panose="03000309000000000000" pitchFamily="65" charset="-120"/>
              </a:rPr>
              <a:t>。</a:t>
            </a:r>
            <a:r>
              <a:rPr lang="zh-TW" altLang="zh-TW" sz="2400" dirty="0">
                <a:solidFill>
                  <a:srgbClr val="EFEFEF"/>
                </a:solidFill>
                <a:latin typeface="華康秀風體W3" panose="03000309000000000000" pitchFamily="65" charset="-120"/>
                <a:ea typeface="華康秀風體W3" panose="03000309000000000000" pitchFamily="65" charset="-120"/>
              </a:rPr>
              <a:t>Venus</a:t>
            </a:r>
            <a:r>
              <a:rPr lang="zh-TW" altLang="zh-TW" sz="2400" dirty="0">
                <a:solidFill>
                  <a:srgbClr val="EFEFEF"/>
                </a:solidFill>
                <a:latin typeface="華康秀風體W3" panose="03000309000000000000" pitchFamily="65" charset="-120"/>
                <a:ea typeface="華康秀風體W3" panose="03000309000000000000" pitchFamily="65" charset="-120"/>
              </a:rPr>
              <a:t>扔大量</a:t>
            </a:r>
            <a:r>
              <a:rPr lang="zh-TW" altLang="zh-TW" sz="2400" dirty="0">
                <a:solidFill>
                  <a:srgbClr val="EFEFEF"/>
                </a:solidFill>
                <a:latin typeface="華康秀風體W3" panose="03000309000000000000" pitchFamily="65" charset="-120"/>
                <a:ea typeface="華康秀風體W3" panose="03000309000000000000" pitchFamily="65" charset="-120"/>
              </a:rPr>
              <a:t>混合的小麥，大麥，罌粟，鷹嘴豆，扁豆和豆類</a:t>
            </a:r>
            <a:r>
              <a:rPr lang="zh-TW" altLang="zh-TW" sz="2400" dirty="0">
                <a:solidFill>
                  <a:srgbClr val="EFEFEF"/>
                </a:solidFill>
                <a:latin typeface="華康秀風體W3" panose="03000309000000000000" pitchFamily="65" charset="-120"/>
                <a:ea typeface="華康秀風體W3" panose="03000309000000000000" pitchFamily="65" charset="-120"/>
              </a:rPr>
              <a:t>在</a:t>
            </a:r>
            <a:r>
              <a:rPr lang="zh-TW" altLang="en-US" sz="2400" dirty="0">
                <a:solidFill>
                  <a:srgbClr val="EFEFEF"/>
                </a:solidFill>
                <a:latin typeface="華康秀風體W3" panose="03000309000000000000" pitchFamily="65" charset="-120"/>
                <a:ea typeface="華康秀風體W3" panose="03000309000000000000" pitchFamily="65" charset="-120"/>
              </a:rPr>
              <a:t>她</a:t>
            </a:r>
            <a:r>
              <a:rPr lang="zh-TW" altLang="zh-TW" sz="2400" dirty="0">
                <a:solidFill>
                  <a:srgbClr val="EFEFEF"/>
                </a:solidFill>
                <a:latin typeface="華康秀風體W3" panose="03000309000000000000" pitchFamily="65" charset="-120"/>
                <a:ea typeface="華康秀風體W3" panose="03000309000000000000" pitchFamily="65" charset="-120"/>
              </a:rPr>
              <a:t>面前</a:t>
            </a:r>
            <a:r>
              <a:rPr lang="zh-TW" altLang="zh-TW" sz="2400" dirty="0">
                <a:solidFill>
                  <a:srgbClr val="EFEFEF"/>
                </a:solidFill>
                <a:latin typeface="華康秀風體W3" panose="03000309000000000000" pitchFamily="65" charset="-120"/>
                <a:ea typeface="華康秀風體W3" panose="03000309000000000000" pitchFamily="65" charset="-120"/>
              </a:rPr>
              <a:t>並</a:t>
            </a:r>
            <a:r>
              <a:rPr lang="zh-TW" altLang="zh-TW" sz="2400" dirty="0">
                <a:solidFill>
                  <a:srgbClr val="EFEFEF"/>
                </a:solidFill>
                <a:latin typeface="華康秀風體W3" panose="03000309000000000000" pitchFamily="65" charset="-120"/>
                <a:ea typeface="華康秀風體W3" panose="03000309000000000000" pitchFamily="65" charset="-120"/>
              </a:rPr>
              <a:t>要求</a:t>
            </a:r>
            <a:r>
              <a:rPr lang="zh-TW" altLang="en-US" sz="2400" dirty="0">
                <a:solidFill>
                  <a:srgbClr val="EFEFEF"/>
                </a:solidFill>
                <a:latin typeface="華康秀風體W3" panose="03000309000000000000" pitchFamily="65" charset="-120"/>
                <a:ea typeface="華康秀風體W3" panose="03000309000000000000" pitchFamily="65" charset="-120"/>
              </a:rPr>
              <a:t>她</a:t>
            </a:r>
            <a:r>
              <a:rPr lang="zh-TW" altLang="zh-TW" sz="2400" dirty="0">
                <a:solidFill>
                  <a:srgbClr val="EFEFEF"/>
                </a:solidFill>
                <a:latin typeface="華康秀風體W3" panose="03000309000000000000" pitchFamily="65" charset="-120"/>
                <a:ea typeface="華康秀風體W3" panose="03000309000000000000" pitchFamily="65" charset="-120"/>
              </a:rPr>
              <a:t>將</a:t>
            </a:r>
            <a:r>
              <a:rPr lang="zh-TW" altLang="zh-TW" sz="2400" dirty="0">
                <a:solidFill>
                  <a:srgbClr val="EFEFEF"/>
                </a:solidFill>
                <a:latin typeface="華康秀風體W3" panose="03000309000000000000" pitchFamily="65" charset="-120"/>
                <a:ea typeface="華康秀風體W3" panose="03000309000000000000" pitchFamily="65" charset="-120"/>
              </a:rPr>
              <a:t>它們分類乾淨。但是當Venu</a:t>
            </a:r>
            <a:r>
              <a:rPr lang="zh-TW" altLang="zh-TW" sz="2400" dirty="0">
                <a:solidFill>
                  <a:srgbClr val="EFEFEF"/>
                </a:solidFill>
                <a:latin typeface="華康秀風體W3" panose="03000309000000000000" pitchFamily="65" charset="-120"/>
                <a:ea typeface="華康秀風體W3" panose="03000309000000000000" pitchFamily="65" charset="-120"/>
              </a:rPr>
              <a:t>s</a:t>
            </a:r>
            <a:r>
              <a:rPr lang="zh-TW" altLang="en-US" sz="2400" dirty="0">
                <a:solidFill>
                  <a:srgbClr val="EFEFEF"/>
                </a:solidFill>
                <a:latin typeface="華康秀風體W3" panose="03000309000000000000" pitchFamily="65" charset="-120"/>
                <a:ea typeface="華康秀風體W3" panose="03000309000000000000" pitchFamily="65" charset="-120"/>
              </a:rPr>
              <a:t>去參加</a:t>
            </a:r>
            <a:r>
              <a:rPr lang="zh-TW" altLang="zh-TW" sz="2400" dirty="0">
                <a:solidFill>
                  <a:srgbClr val="EFEFEF"/>
                </a:solidFill>
                <a:latin typeface="華康秀風體W3" panose="03000309000000000000" pitchFamily="65" charset="-120"/>
                <a:ea typeface="華康秀風體W3" panose="03000309000000000000" pitchFamily="65" charset="-120"/>
              </a:rPr>
              <a:t>結婚盛宴</a:t>
            </a:r>
            <a:r>
              <a:rPr lang="zh-TW" altLang="en-US" sz="2400" dirty="0">
                <a:solidFill>
                  <a:srgbClr val="EFEFEF"/>
                </a:solidFill>
                <a:latin typeface="華康秀風體W3" panose="03000309000000000000" pitchFamily="65" charset="-120"/>
                <a:ea typeface="華康秀風體W3" panose="03000309000000000000" pitchFamily="65" charset="-120"/>
              </a:rPr>
              <a:t>時</a:t>
            </a:r>
            <a:r>
              <a:rPr lang="zh-TW" altLang="zh-TW" sz="2400" dirty="0">
                <a:solidFill>
                  <a:srgbClr val="EFEFEF"/>
                </a:solidFill>
                <a:latin typeface="華康秀風體W3" panose="03000309000000000000" pitchFamily="65" charset="-120"/>
                <a:ea typeface="華康秀風體W3" panose="03000309000000000000" pitchFamily="65" charset="-120"/>
              </a:rPr>
              <a:t>，</a:t>
            </a:r>
            <a:r>
              <a:rPr lang="zh-TW" altLang="zh-TW" sz="2400" dirty="0">
                <a:solidFill>
                  <a:srgbClr val="EFEFEF"/>
                </a:solidFill>
                <a:latin typeface="華康秀風體W3" panose="03000309000000000000" pitchFamily="65" charset="-120"/>
                <a:ea typeface="華康秀風體W3" panose="03000309000000000000" pitchFamily="65" charset="-120"/>
              </a:rPr>
              <a:t>螞蟻對Psyche感到憐憫，帶著他一大批</a:t>
            </a:r>
            <a:r>
              <a:rPr lang="zh-TW" altLang="zh-TW" sz="2400" dirty="0">
                <a:solidFill>
                  <a:srgbClr val="EFEFEF"/>
                </a:solidFill>
                <a:latin typeface="華康秀風體W3" panose="03000309000000000000" pitchFamily="65" charset="-120"/>
                <a:ea typeface="華康秀風體W3" panose="03000309000000000000" pitchFamily="65" charset="-120"/>
              </a:rPr>
              <a:t>的</a:t>
            </a:r>
            <a:r>
              <a:rPr lang="zh-TW" altLang="en-US" sz="2400" dirty="0">
                <a:solidFill>
                  <a:srgbClr val="EFEFEF"/>
                </a:solidFill>
                <a:latin typeface="華康秀風體W3" panose="03000309000000000000" pitchFamily="65" charset="-120"/>
                <a:ea typeface="華康秀風體W3" panose="03000309000000000000" pitchFamily="65" charset="-120"/>
              </a:rPr>
              <a:t>蟲</a:t>
            </a:r>
            <a:r>
              <a:rPr lang="zh-TW" altLang="zh-TW" sz="2400" dirty="0">
                <a:solidFill>
                  <a:srgbClr val="EFEFEF"/>
                </a:solidFill>
                <a:latin typeface="華康秀風體W3" panose="03000309000000000000" pitchFamily="65" charset="-120"/>
                <a:ea typeface="華康秀風體W3" panose="03000309000000000000" pitchFamily="65" charset="-120"/>
              </a:rPr>
              <a:t>來</a:t>
            </a:r>
            <a:r>
              <a:rPr lang="zh-TW" altLang="zh-TW" sz="2400" dirty="0">
                <a:solidFill>
                  <a:srgbClr val="EFEFEF"/>
                </a:solidFill>
                <a:latin typeface="華康秀風體W3" panose="03000309000000000000" pitchFamily="65" charset="-120"/>
                <a:ea typeface="華康秀風體W3" panose="03000309000000000000" pitchFamily="65" charset="-120"/>
              </a:rPr>
              <a:t>完成Venus對Psyche的試驗。當</a:t>
            </a:r>
            <a:r>
              <a:rPr lang="zh-TW" altLang="zh-TW" sz="2400" dirty="0">
                <a:solidFill>
                  <a:srgbClr val="B17ED8"/>
                </a:solidFill>
                <a:latin typeface="華康秀風體W3" panose="03000309000000000000" pitchFamily="65" charset="-120"/>
                <a:ea typeface="華康秀風體W3" panose="03000309000000000000" pitchFamily="65" charset="-120"/>
              </a:rPr>
              <a:t>Venu</a:t>
            </a:r>
            <a:r>
              <a:rPr lang="zh-TW" altLang="zh-TW" sz="2400" dirty="0">
                <a:solidFill>
                  <a:srgbClr val="B17ED8"/>
                </a:solidFill>
                <a:latin typeface="華康秀風體W3" panose="03000309000000000000" pitchFamily="65" charset="-120"/>
                <a:ea typeface="華康秀風體W3" panose="03000309000000000000" pitchFamily="65" charset="-120"/>
              </a:rPr>
              <a:t>s</a:t>
            </a:r>
            <a:r>
              <a:rPr lang="zh-TW" altLang="en-US" sz="2400" dirty="0">
                <a:solidFill>
                  <a:srgbClr val="B17ED8"/>
                </a:solidFill>
                <a:latin typeface="華康秀風體W3" panose="03000309000000000000" pitchFamily="65" charset="-120"/>
                <a:ea typeface="華康秀風體W3" panose="03000309000000000000" pitchFamily="65" charset="-120"/>
              </a:rPr>
              <a:t>回來</a:t>
            </a:r>
            <a:r>
              <a:rPr lang="zh-TW" altLang="zh-TW" sz="2400" dirty="0">
                <a:solidFill>
                  <a:srgbClr val="B17ED8"/>
                </a:solidFill>
                <a:latin typeface="華康秀風體W3" panose="03000309000000000000" pitchFamily="65" charset="-120"/>
                <a:ea typeface="華康秀風體W3" panose="03000309000000000000" pitchFamily="65" charset="-120"/>
              </a:rPr>
              <a:t>之後</a:t>
            </a:r>
            <a:r>
              <a:rPr lang="zh-TW" altLang="zh-TW" sz="2400" dirty="0">
                <a:solidFill>
                  <a:srgbClr val="B17ED8"/>
                </a:solidFill>
                <a:latin typeface="華康秀風體W3" panose="03000309000000000000" pitchFamily="65" charset="-120"/>
                <a:ea typeface="華康秀風體W3" panose="03000309000000000000" pitchFamily="65" charset="-120"/>
              </a:rPr>
              <a:t>發現試驗已經</a:t>
            </a:r>
            <a:r>
              <a:rPr lang="zh-TW" altLang="zh-TW" sz="2400" dirty="0">
                <a:solidFill>
                  <a:srgbClr val="B17ED8"/>
                </a:solidFill>
                <a:latin typeface="華康秀風體W3" panose="03000309000000000000" pitchFamily="65" charset="-120"/>
                <a:ea typeface="華康秀風體W3" panose="03000309000000000000" pitchFamily="65" charset="-120"/>
              </a:rPr>
              <a:t>完成</a:t>
            </a:r>
            <a:r>
              <a:rPr lang="zh-TW" altLang="en-US" sz="2400" dirty="0">
                <a:solidFill>
                  <a:srgbClr val="B17ED8"/>
                </a:solidFill>
                <a:latin typeface="華康秀風體W3" panose="03000309000000000000" pitchFamily="65" charset="-120"/>
                <a:ea typeface="華康秀風體W3" panose="03000309000000000000" pitchFamily="65" charset="-120"/>
              </a:rPr>
              <a:t>她</a:t>
            </a:r>
            <a:r>
              <a:rPr lang="zh-TW" altLang="zh-TW" sz="2400" dirty="0">
                <a:solidFill>
                  <a:srgbClr val="B17ED8"/>
                </a:solidFill>
                <a:latin typeface="華康秀風體W3" panose="03000309000000000000" pitchFamily="65" charset="-120"/>
                <a:ea typeface="華康秀風體W3" panose="03000309000000000000" pitchFamily="65" charset="-120"/>
              </a:rPr>
              <a:t>感到</a:t>
            </a:r>
            <a:r>
              <a:rPr lang="zh-TW" altLang="zh-TW" sz="2400" dirty="0">
                <a:solidFill>
                  <a:srgbClr val="B17ED8"/>
                </a:solidFill>
                <a:latin typeface="華康秀風體W3" panose="03000309000000000000" pitchFamily="65" charset="-120"/>
                <a:ea typeface="華康秀風體W3" panose="03000309000000000000" pitchFamily="65" charset="-120"/>
              </a:rPr>
              <a:t>很不高興</a:t>
            </a:r>
            <a:r>
              <a:rPr lang="zh-TW" altLang="zh-TW" sz="2400" dirty="0">
                <a:solidFill>
                  <a:srgbClr val="EFEFEF"/>
                </a:solidFill>
                <a:latin typeface="華康秀風體W3" panose="03000309000000000000" pitchFamily="65" charset="-120"/>
                <a:ea typeface="華康秀風體W3" panose="03000309000000000000" pitchFamily="65" charset="-120"/>
              </a:rPr>
              <a:t>。</a:t>
            </a:r>
          </a:p>
        </p:txBody>
      </p:sp>
    </p:spTree>
    <p:extLst>
      <p:ext uri="{BB962C8B-B14F-4D97-AF65-F5344CB8AC3E}">
        <p14:creationId xmlns:p14="http://schemas.microsoft.com/office/powerpoint/2010/main" val="32450908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2"/>
        <p:cNvGrpSpPr/>
        <p:nvPr/>
      </p:nvGrpSpPr>
      <p:grpSpPr>
        <a:xfrm>
          <a:off x="0" y="0"/>
          <a:ext cx="0" cy="0"/>
          <a:chOff x="0" y="0"/>
          <a:chExt cx="0" cy="0"/>
        </a:xfrm>
      </p:grpSpPr>
      <p:pic>
        <p:nvPicPr>
          <p:cNvPr id="2" name="圖片 1"/>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654964" y="267127"/>
            <a:ext cx="3113848" cy="4595437"/>
          </a:xfrm>
          <a:prstGeom prst="rect">
            <a:avLst/>
          </a:prstGeom>
          <a:ln>
            <a:noFill/>
          </a:ln>
          <a:effectLst>
            <a:softEdge rad="112500"/>
          </a:effectLst>
        </p:spPr>
      </p:pic>
      <p:sp>
        <p:nvSpPr>
          <p:cNvPr id="104" name="Shape 104"/>
          <p:cNvSpPr txBox="1">
            <a:spLocks noGrp="1"/>
          </p:cNvSpPr>
          <p:nvPr>
            <p:ph type="body" idx="1"/>
          </p:nvPr>
        </p:nvSpPr>
        <p:spPr>
          <a:xfrm>
            <a:off x="199441" y="134700"/>
            <a:ext cx="8520600" cy="5008800"/>
          </a:xfrm>
          <a:prstGeom prst="rect">
            <a:avLst/>
          </a:prstGeom>
        </p:spPr>
        <p:txBody>
          <a:bodyPr lIns="91425" tIns="91425" rIns="91425" bIns="91425" anchor="t" anchorCtr="0">
            <a:noAutofit/>
          </a:bodyPr>
          <a:lstStyle/>
          <a:p>
            <a:pPr lvl="0" algn="just" rtl="0">
              <a:spcBef>
                <a:spcPts val="500"/>
              </a:spcBef>
              <a:spcAft>
                <a:spcPts val="500"/>
              </a:spcAft>
              <a:buClr>
                <a:schemeClr val="dk1"/>
              </a:buClr>
              <a:buSzPct val="78571"/>
              <a:buFont typeface="Arial"/>
              <a:buNone/>
            </a:pPr>
            <a:r>
              <a:rPr lang="zh-TW" altLang="en-US" dirty="0">
                <a:solidFill>
                  <a:schemeClr val="bg1"/>
                </a:solidFill>
                <a:latin typeface="Berlin Sans FB Demi" panose="020E0802020502020306" pitchFamily="34" charset="0"/>
              </a:rPr>
              <a:t>　</a:t>
            </a:r>
            <a:r>
              <a:rPr lang="zh-TW" altLang="en-US" dirty="0" smtClean="0">
                <a:solidFill>
                  <a:schemeClr val="bg1"/>
                </a:solidFill>
                <a:latin typeface="Berlin Sans FB Demi" panose="020E0802020502020306" pitchFamily="34" charset="0"/>
              </a:rPr>
              <a:t>　</a:t>
            </a:r>
            <a:r>
              <a:rPr lang="zh-TW" dirty="0" smtClean="0">
                <a:solidFill>
                  <a:schemeClr val="bg1"/>
                </a:solidFill>
                <a:latin typeface="Berlin Sans FB Demi" panose="020E0802020502020306" pitchFamily="34" charset="0"/>
              </a:rPr>
              <a:t>At </a:t>
            </a:r>
            <a:r>
              <a:rPr lang="zh-TW" dirty="0">
                <a:solidFill>
                  <a:schemeClr val="bg1"/>
                </a:solidFill>
                <a:latin typeface="Berlin Sans FB Demi" panose="020E0802020502020306" pitchFamily="34" charset="0"/>
              </a:rPr>
              <a:t>dawn, </a:t>
            </a:r>
            <a:r>
              <a:rPr lang="zh-TW" dirty="0">
                <a:solidFill>
                  <a:srgbClr val="FF0000"/>
                </a:solidFill>
                <a:latin typeface="Berlin Sans FB Demi" panose="020E0802020502020306" pitchFamily="34" charset="0"/>
              </a:rPr>
              <a:t>Venus sets a second task for Psyche</a:t>
            </a:r>
            <a:r>
              <a:rPr lang="zh-TW" dirty="0">
                <a:solidFill>
                  <a:schemeClr val="bg1"/>
                </a:solidFill>
                <a:latin typeface="Berlin Sans FB Demi" panose="020E0802020502020306" pitchFamily="34" charset="0"/>
              </a:rPr>
              <a:t>. She </a:t>
            </a:r>
            <a:r>
              <a:rPr lang="en-US" altLang="zh-TW" dirty="0" smtClean="0">
                <a:solidFill>
                  <a:schemeClr val="bg1"/>
                </a:solidFill>
                <a:latin typeface="Berlin Sans FB Demi" panose="020E0802020502020306" pitchFamily="34" charset="0"/>
              </a:rPr>
              <a:t>ha</a:t>
            </a:r>
            <a:r>
              <a:rPr lang="zh-TW" dirty="0" smtClean="0">
                <a:solidFill>
                  <a:schemeClr val="bg1"/>
                </a:solidFill>
                <a:latin typeface="Berlin Sans FB Demi" panose="020E0802020502020306" pitchFamily="34" charset="0"/>
              </a:rPr>
              <a:t>s </a:t>
            </a:r>
            <a:r>
              <a:rPr lang="zh-TW" dirty="0">
                <a:solidFill>
                  <a:schemeClr val="bg1"/>
                </a:solidFill>
                <a:latin typeface="Berlin Sans FB Demi" panose="020E0802020502020306" pitchFamily="34" charset="0"/>
              </a:rPr>
              <a:t>to cross a river and fetch golden wool from violent sheep who graze on the other side. These sheep are elsewhere identified as belonging to the </a:t>
            </a:r>
            <a:r>
              <a:rPr lang="zh-TW" dirty="0" smtClean="0">
                <a:solidFill>
                  <a:schemeClr val="bg1"/>
                </a:solidFill>
                <a:latin typeface="Berlin Sans FB Demi" panose="020E0802020502020306" pitchFamily="34" charset="0"/>
              </a:rPr>
              <a:t>Sun</a:t>
            </a:r>
            <a:r>
              <a:rPr lang="en-US" altLang="zh-TW" dirty="0" smtClean="0">
                <a:solidFill>
                  <a:schemeClr val="bg1"/>
                </a:solidFill>
                <a:latin typeface="Berlin Sans FB Demi" panose="020E0802020502020306" pitchFamily="34" charset="0"/>
              </a:rPr>
              <a:t>. </a:t>
            </a:r>
            <a:r>
              <a:rPr lang="zh-TW" dirty="0" smtClean="0">
                <a:solidFill>
                  <a:schemeClr val="bg1"/>
                </a:solidFill>
                <a:latin typeface="Berlin Sans FB Demi" panose="020E0802020502020306" pitchFamily="34" charset="0"/>
              </a:rPr>
              <a:t>Psyche's </a:t>
            </a:r>
            <a:r>
              <a:rPr lang="zh-TW" dirty="0">
                <a:solidFill>
                  <a:schemeClr val="bg1"/>
                </a:solidFill>
                <a:latin typeface="Berlin Sans FB Demi" panose="020E0802020502020306" pitchFamily="34" charset="0"/>
              </a:rPr>
              <a:t>only intention is to drown herself on the way, but instead she is saved by instructions from a divinely inspired reed, of the type used to make musical instruments, and gathers the wool caught on briers.</a:t>
            </a:r>
          </a:p>
          <a:p>
            <a:pPr lvl="0">
              <a:spcBef>
                <a:spcPts val="0"/>
              </a:spcBef>
              <a:buNone/>
            </a:pPr>
            <a:endParaRPr sz="1400" dirty="0">
              <a:solidFill>
                <a:srgbClr val="FFFFFF"/>
              </a:solidFill>
            </a:endParaRPr>
          </a:p>
          <a:p>
            <a:pPr lvl="0">
              <a:spcBef>
                <a:spcPts val="0"/>
              </a:spcBef>
              <a:buNone/>
            </a:pPr>
            <a:r>
              <a:rPr lang="zh-TW" altLang="en-US" sz="2400" dirty="0" smtClean="0">
                <a:solidFill>
                  <a:srgbClr val="EFEFEF"/>
                </a:solidFill>
                <a:latin typeface="華康秀風體W3" panose="03000309000000000000" pitchFamily="65" charset="-120"/>
                <a:ea typeface="華康秀風體W3" panose="03000309000000000000" pitchFamily="65" charset="-120"/>
              </a:rPr>
              <a:t>  </a:t>
            </a:r>
            <a:r>
              <a:rPr lang="zh-TW" sz="2400" dirty="0" smtClean="0">
                <a:solidFill>
                  <a:srgbClr val="EFEFEF"/>
                </a:solidFill>
                <a:latin typeface="華康秀風體W3" panose="03000309000000000000" pitchFamily="65" charset="-120"/>
                <a:ea typeface="華康秀風體W3" panose="03000309000000000000" pitchFamily="65" charset="-120"/>
              </a:rPr>
              <a:t>黎明時</a:t>
            </a:r>
            <a:r>
              <a:rPr lang="zh-TW" sz="2400" dirty="0">
                <a:solidFill>
                  <a:srgbClr val="EFEFEF"/>
                </a:solidFill>
                <a:latin typeface="華康秀風體W3" panose="03000309000000000000" pitchFamily="65" charset="-120"/>
                <a:ea typeface="華康秀風體W3" panose="03000309000000000000" pitchFamily="65" charset="-120"/>
              </a:rPr>
              <a:t>，</a:t>
            </a:r>
            <a:r>
              <a:rPr lang="zh-TW" sz="2400" b="1" dirty="0">
                <a:solidFill>
                  <a:srgbClr val="FF0000"/>
                </a:solidFill>
                <a:latin typeface="華康秀風體W3" panose="03000309000000000000" pitchFamily="65" charset="-120"/>
                <a:ea typeface="華康秀風體W3" panose="03000309000000000000" pitchFamily="65" charset="-120"/>
              </a:rPr>
              <a:t>Venus給了Psyche第二個任務</a:t>
            </a:r>
            <a:r>
              <a:rPr lang="zh-TW" sz="2400" dirty="0">
                <a:solidFill>
                  <a:srgbClr val="EFEFEF"/>
                </a:solidFill>
                <a:latin typeface="華康秀風體W3" panose="03000309000000000000" pitchFamily="65" charset="-120"/>
                <a:ea typeface="華康秀風體W3" panose="03000309000000000000" pitchFamily="65" charset="-120"/>
              </a:rPr>
              <a:t>。他必須跨越河流在一種性情很暴躁的羊身上收集金色的毛。這些羊在別的地方被認為是屬於太陽的羊。Psyche覺得絕望就想在跨越的河流當中自殺，然後在途中被神啟發用一種製造樂器的蘆葦來取得羊毛</a:t>
            </a:r>
            <a:r>
              <a:rPr lang="zh-TW" sz="2400" dirty="0">
                <a:solidFill>
                  <a:srgbClr val="EFEFEF"/>
                </a:solidFill>
                <a:latin typeface="華康秀風體W3" panose="03000309000000000000" pitchFamily="65" charset="-120"/>
                <a:ea typeface="華康秀風體W3" panose="03000309000000000000" pitchFamily="65" charset="-120"/>
              </a:rPr>
              <a:t>。</a:t>
            </a:r>
            <a:endParaRPr lang="zh-TW" sz="2400" dirty="0">
              <a:solidFill>
                <a:srgbClr val="EFEFEF"/>
              </a:solidFill>
              <a:latin typeface="華康秀風體W3" panose="03000309000000000000" pitchFamily="65" charset="-120"/>
              <a:ea typeface="華康秀風體W3" panose="03000309000000000000" pitchFamily="65" charset="-12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684485" y="0"/>
            <a:ext cx="3923886" cy="5143500"/>
          </a:xfrm>
          <a:prstGeom prst="rect">
            <a:avLst/>
          </a:prstGeom>
        </p:spPr>
      </p:pic>
      <p:sp>
        <p:nvSpPr>
          <p:cNvPr id="4" name="矩形 3"/>
          <p:cNvSpPr/>
          <p:nvPr/>
        </p:nvSpPr>
        <p:spPr>
          <a:xfrm>
            <a:off x="318977" y="387902"/>
            <a:ext cx="8208335" cy="1938992"/>
          </a:xfrm>
          <a:prstGeom prst="rect">
            <a:avLst/>
          </a:prstGeom>
        </p:spPr>
        <p:txBody>
          <a:bodyPr wrap="square">
            <a:spAutoFit/>
          </a:bodyPr>
          <a:lstStyle/>
          <a:p>
            <a:pPr lvl="0" algn="just">
              <a:spcBef>
                <a:spcPts val="500"/>
              </a:spcBef>
              <a:spcAft>
                <a:spcPts val="500"/>
              </a:spcAft>
              <a:buClr>
                <a:schemeClr val="dk1"/>
              </a:buClr>
              <a:buSzPct val="78571"/>
            </a:pPr>
            <a:r>
              <a:rPr lang="zh-TW" altLang="en-US" sz="2000" dirty="0" smtClean="0">
                <a:solidFill>
                  <a:schemeClr val="bg1"/>
                </a:solidFill>
                <a:latin typeface="Berlin Sans FB Demi" panose="020E0802020502020306" pitchFamily="34" charset="0"/>
              </a:rPr>
              <a:t>　　</a:t>
            </a:r>
            <a:r>
              <a:rPr lang="zh-TW" altLang="zh-TW" sz="2000" dirty="0" smtClean="0">
                <a:solidFill>
                  <a:schemeClr val="accent4"/>
                </a:solidFill>
                <a:latin typeface="Berlin Sans FB Demi" panose="020E0802020502020306" pitchFamily="34" charset="0"/>
              </a:rPr>
              <a:t>For </a:t>
            </a:r>
            <a:r>
              <a:rPr lang="zh-TW" altLang="zh-TW" sz="2000" dirty="0">
                <a:solidFill>
                  <a:schemeClr val="accent4"/>
                </a:solidFill>
                <a:latin typeface="Berlin Sans FB Demi" panose="020E0802020502020306" pitchFamily="34" charset="0"/>
              </a:rPr>
              <a:t>Psyche's third task</a:t>
            </a:r>
            <a:r>
              <a:rPr lang="zh-TW" altLang="zh-TW" sz="2000" dirty="0">
                <a:solidFill>
                  <a:schemeClr val="bg1"/>
                </a:solidFill>
                <a:latin typeface="Berlin Sans FB Demi" panose="020E0802020502020306" pitchFamily="34" charset="0"/>
              </a:rPr>
              <a:t>, she is given a crystal vessel in which to collect the black water spewed by the source of the rivers Styx and Cocytus. </a:t>
            </a:r>
            <a:r>
              <a:rPr lang="zh-TW" altLang="zh-TW" sz="2000" dirty="0">
                <a:solidFill>
                  <a:schemeClr val="bg1"/>
                </a:solidFill>
                <a:latin typeface="Berlin Sans FB Demi" panose="020E0802020502020306" pitchFamily="34" charset="0"/>
              </a:rPr>
              <a:t>Climbing the cliff from which it issues, she is daunted by the foreboding air of the place and dragons slithering through the rocks, and falls into despair. </a:t>
            </a:r>
            <a:r>
              <a:rPr lang="zh-TW" altLang="zh-TW" sz="2000" dirty="0">
                <a:solidFill>
                  <a:schemeClr val="accent4"/>
                </a:solidFill>
                <a:latin typeface="Berlin Sans FB Demi" panose="020E0802020502020306" pitchFamily="34" charset="0"/>
              </a:rPr>
              <a:t>Jupiter himself takes pity on her, and sends his eagle to battle the dragons and retrieve the water for her</a:t>
            </a:r>
            <a:r>
              <a:rPr lang="zh-TW" altLang="zh-TW" sz="2000" dirty="0">
                <a:solidFill>
                  <a:schemeClr val="bg1"/>
                </a:solidFill>
                <a:latin typeface="Berlin Sans FB Demi" panose="020E0802020502020306" pitchFamily="34" charset="0"/>
              </a:rPr>
              <a:t>.</a:t>
            </a:r>
          </a:p>
        </p:txBody>
      </p:sp>
      <p:sp>
        <p:nvSpPr>
          <p:cNvPr id="5" name="矩形 4"/>
          <p:cNvSpPr/>
          <p:nvPr/>
        </p:nvSpPr>
        <p:spPr>
          <a:xfrm>
            <a:off x="648586" y="3155160"/>
            <a:ext cx="7995684" cy="1569660"/>
          </a:xfrm>
          <a:prstGeom prst="rect">
            <a:avLst/>
          </a:prstGeom>
        </p:spPr>
        <p:txBody>
          <a:bodyPr wrap="square">
            <a:spAutoFit/>
          </a:bodyPr>
          <a:lstStyle/>
          <a:p>
            <a:pPr lvl="0" algn="just"/>
            <a:r>
              <a:rPr lang="zh-TW" altLang="en-US" sz="2400" dirty="0" smtClean="0">
                <a:solidFill>
                  <a:srgbClr val="EFEFEF"/>
                </a:solidFill>
                <a:latin typeface="華康秀風體W3" panose="03000309000000000000" pitchFamily="65" charset="-120"/>
                <a:ea typeface="華康秀風體W3" panose="03000309000000000000" pitchFamily="65" charset="-120"/>
              </a:rPr>
              <a:t>　　</a:t>
            </a:r>
            <a:r>
              <a:rPr lang="zh-TW" altLang="zh-TW" sz="2400" b="1" dirty="0" smtClean="0">
                <a:solidFill>
                  <a:schemeClr val="accent4"/>
                </a:solidFill>
                <a:latin typeface="華康秀風體W3" panose="03000309000000000000" pitchFamily="65" charset="-120"/>
                <a:ea typeface="華康秀風體W3" panose="03000309000000000000" pitchFamily="65" charset="-120"/>
              </a:rPr>
              <a:t>第三</a:t>
            </a:r>
            <a:r>
              <a:rPr lang="zh-TW" altLang="zh-TW" sz="2400" b="1" dirty="0">
                <a:solidFill>
                  <a:schemeClr val="accent4"/>
                </a:solidFill>
                <a:latin typeface="華康秀風體W3" panose="03000309000000000000" pitchFamily="65" charset="-120"/>
                <a:ea typeface="華康秀風體W3" panose="03000309000000000000" pitchFamily="65" charset="-120"/>
              </a:rPr>
              <a:t>個測試</a:t>
            </a:r>
            <a:r>
              <a:rPr lang="zh-TW" altLang="zh-TW" sz="2400" dirty="0">
                <a:solidFill>
                  <a:srgbClr val="EFEFEF"/>
                </a:solidFill>
                <a:latin typeface="華康秀風體W3" panose="03000309000000000000" pitchFamily="65" charset="-120"/>
                <a:ea typeface="華康秀風體W3" panose="03000309000000000000" pitchFamily="65" charset="-120"/>
              </a:rPr>
              <a:t>，她要拿著水晶船收集Styx和Cocytus吐出來的黑水，但是在爬懸崖壁的時候，他被龍給嚇</a:t>
            </a:r>
            <a:r>
              <a:rPr lang="zh-TW" altLang="zh-TW" sz="2400" dirty="0" smtClean="0">
                <a:solidFill>
                  <a:srgbClr val="EFEFEF"/>
                </a:solidFill>
                <a:latin typeface="華康秀風體W3" panose="03000309000000000000" pitchFamily="65" charset="-120"/>
                <a:ea typeface="華康秀風體W3" panose="03000309000000000000" pitchFamily="65" charset="-120"/>
              </a:rPr>
              <a:t>到了</a:t>
            </a:r>
            <a:r>
              <a:rPr lang="zh-TW" altLang="en-US" sz="2400" dirty="0" smtClean="0">
                <a:solidFill>
                  <a:srgbClr val="EFEFEF"/>
                </a:solidFill>
                <a:latin typeface="華康秀風體W3" panose="03000309000000000000" pitchFamily="65" charset="-120"/>
                <a:ea typeface="華康秀風體W3" panose="03000309000000000000" pitchFamily="65" charset="-120"/>
              </a:rPr>
              <a:t>，</a:t>
            </a:r>
            <a:r>
              <a:rPr lang="zh-TW" altLang="zh-TW" sz="2400" dirty="0" smtClean="0">
                <a:solidFill>
                  <a:srgbClr val="EFEFEF"/>
                </a:solidFill>
                <a:latin typeface="華康秀風體W3" panose="03000309000000000000" pitchFamily="65" charset="-120"/>
                <a:ea typeface="華康秀風體W3" panose="03000309000000000000" pitchFamily="65" charset="-120"/>
              </a:rPr>
              <a:t>不</a:t>
            </a:r>
            <a:r>
              <a:rPr lang="zh-TW" altLang="zh-TW" sz="2400" dirty="0">
                <a:solidFill>
                  <a:srgbClr val="EFEFEF"/>
                </a:solidFill>
                <a:latin typeface="華康秀風體W3" panose="03000309000000000000" pitchFamily="65" charset="-120"/>
                <a:ea typeface="華康秀風體W3" panose="03000309000000000000" pitchFamily="65" charset="-120"/>
              </a:rPr>
              <a:t>小心踩到了石頭掉了下來，陷入了絕望。</a:t>
            </a:r>
            <a:r>
              <a:rPr lang="zh-TW" altLang="zh-TW" sz="2400" dirty="0">
                <a:solidFill>
                  <a:schemeClr val="accent4"/>
                </a:solidFill>
                <a:latin typeface="華康秀風體W3" panose="03000309000000000000" pitchFamily="65" charset="-120"/>
                <a:ea typeface="華康秀風體W3" panose="03000309000000000000" pitchFamily="65" charset="-120"/>
              </a:rPr>
              <a:t>Cupid憐惜她，他派他的老鷹去跟龍戰鬥並且幫Psyche完成他的任務</a:t>
            </a:r>
            <a:r>
              <a:rPr lang="zh-TW" altLang="zh-TW" sz="2400" dirty="0" smtClean="0">
                <a:solidFill>
                  <a:srgbClr val="EFEFEF"/>
                </a:solidFill>
                <a:latin typeface="華康秀風體W3" panose="03000309000000000000" pitchFamily="65" charset="-120"/>
                <a:ea typeface="華康秀風體W3" panose="03000309000000000000" pitchFamily="65" charset="-120"/>
              </a:rPr>
              <a:t>。</a:t>
            </a:r>
            <a:endParaRPr lang="zh-TW" altLang="zh-TW" sz="2400" dirty="0">
              <a:solidFill>
                <a:srgbClr val="EFEFEF"/>
              </a:solidFill>
              <a:latin typeface="華康秀風體W3" panose="03000309000000000000" pitchFamily="65" charset="-120"/>
              <a:ea typeface="華康秀風體W3" panose="03000309000000000000" pitchFamily="65" charset="-120"/>
            </a:endParaRPr>
          </a:p>
        </p:txBody>
      </p:sp>
    </p:spTree>
    <p:extLst>
      <p:ext uri="{BB962C8B-B14F-4D97-AF65-F5344CB8AC3E}">
        <p14:creationId xmlns:p14="http://schemas.microsoft.com/office/powerpoint/2010/main" val="3856752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3249576" y="0"/>
            <a:ext cx="2857500" cy="5229225"/>
          </a:xfrm>
          <a:prstGeom prst="rect">
            <a:avLst/>
          </a:prstGeom>
        </p:spPr>
      </p:pic>
      <p:sp>
        <p:nvSpPr>
          <p:cNvPr id="4" name="矩形 3"/>
          <p:cNvSpPr/>
          <p:nvPr/>
        </p:nvSpPr>
        <p:spPr>
          <a:xfrm>
            <a:off x="1424762" y="1682819"/>
            <a:ext cx="6709144" cy="1754326"/>
          </a:xfrm>
          <a:prstGeom prst="rect">
            <a:avLst/>
          </a:prstGeom>
        </p:spPr>
        <p:txBody>
          <a:bodyPr wrap="square">
            <a:spAutoFit/>
          </a:bodyPr>
          <a:lstStyle/>
          <a:p>
            <a:pPr lvl="0" algn="ctr"/>
            <a:r>
              <a:rPr lang="zh-TW" altLang="en-US" sz="3600" dirty="0" smtClean="0">
                <a:solidFill>
                  <a:srgbClr val="EFEFEF"/>
                </a:solidFill>
                <a:latin typeface="華康秀風體W3" panose="03000309000000000000" pitchFamily="65" charset="-120"/>
                <a:ea typeface="華康秀風體W3" panose="03000309000000000000" pitchFamily="65" charset="-120"/>
              </a:rPr>
              <a:t>最後</a:t>
            </a:r>
            <a:r>
              <a:rPr lang="en-US" altLang="zh-TW" sz="3600" dirty="0" smtClean="0">
                <a:solidFill>
                  <a:srgbClr val="EFEFEF"/>
                </a:solidFill>
                <a:latin typeface="華康秀風體W3" panose="03000309000000000000" pitchFamily="65" charset="-120"/>
                <a:ea typeface="華康秀風體W3" panose="03000309000000000000" pitchFamily="65" charset="-120"/>
              </a:rPr>
              <a:t/>
            </a:r>
            <a:br>
              <a:rPr lang="en-US" altLang="zh-TW" sz="3600" dirty="0" smtClean="0">
                <a:solidFill>
                  <a:srgbClr val="EFEFEF"/>
                </a:solidFill>
                <a:latin typeface="華康秀風體W3" panose="03000309000000000000" pitchFamily="65" charset="-120"/>
                <a:ea typeface="華康秀風體W3" panose="03000309000000000000" pitchFamily="65" charset="-120"/>
              </a:rPr>
            </a:br>
            <a:r>
              <a:rPr lang="zh-TW" altLang="zh-TW" sz="3600" dirty="0" smtClean="0">
                <a:solidFill>
                  <a:srgbClr val="EFEFEF"/>
                </a:solidFill>
                <a:latin typeface="華康秀風體W3" panose="03000309000000000000" pitchFamily="65" charset="-120"/>
                <a:ea typeface="華康秀風體W3" panose="03000309000000000000" pitchFamily="65" charset="-120"/>
              </a:rPr>
              <a:t>C</a:t>
            </a:r>
            <a:r>
              <a:rPr lang="zh-TW" altLang="zh-TW" sz="3600" dirty="0">
                <a:solidFill>
                  <a:srgbClr val="EFEFEF"/>
                </a:solidFill>
                <a:latin typeface="華康秀風體W3" panose="03000309000000000000" pitchFamily="65" charset="-120"/>
                <a:ea typeface="華康秀風體W3" panose="03000309000000000000" pitchFamily="65" charset="-120"/>
              </a:rPr>
              <a:t>upid被Psyche深深地</a:t>
            </a:r>
            <a:r>
              <a:rPr lang="zh-TW" altLang="zh-TW" sz="3600" dirty="0" smtClean="0">
                <a:solidFill>
                  <a:srgbClr val="EFEFEF"/>
                </a:solidFill>
                <a:latin typeface="華康秀風體W3" panose="03000309000000000000" pitchFamily="65" charset="-120"/>
                <a:ea typeface="華康秀風體W3" panose="03000309000000000000" pitchFamily="65" charset="-120"/>
              </a:rPr>
              <a:t>打動</a:t>
            </a:r>
            <a:r>
              <a:rPr lang="en-US" altLang="zh-TW" sz="3600" dirty="0" smtClean="0">
                <a:solidFill>
                  <a:srgbClr val="EFEFEF"/>
                </a:solidFill>
                <a:latin typeface="華康秀風體W3" panose="03000309000000000000" pitchFamily="65" charset="-120"/>
                <a:ea typeface="華康秀風體W3" panose="03000309000000000000" pitchFamily="65" charset="-120"/>
              </a:rPr>
              <a:t/>
            </a:r>
            <a:br>
              <a:rPr lang="en-US" altLang="zh-TW" sz="3600" dirty="0" smtClean="0">
                <a:solidFill>
                  <a:srgbClr val="EFEFEF"/>
                </a:solidFill>
                <a:latin typeface="華康秀風體W3" panose="03000309000000000000" pitchFamily="65" charset="-120"/>
                <a:ea typeface="華康秀風體W3" panose="03000309000000000000" pitchFamily="65" charset="-120"/>
              </a:rPr>
            </a:br>
            <a:r>
              <a:rPr lang="zh-TW" altLang="zh-TW" sz="3600" dirty="0" smtClean="0">
                <a:solidFill>
                  <a:srgbClr val="EFEFEF"/>
                </a:solidFill>
                <a:latin typeface="華康秀風體W3" panose="03000309000000000000" pitchFamily="65" charset="-120"/>
                <a:ea typeface="華康秀風體W3" panose="03000309000000000000" pitchFamily="65" charset="-120"/>
              </a:rPr>
              <a:t>離開</a:t>
            </a:r>
            <a:r>
              <a:rPr lang="zh-TW" altLang="zh-TW" sz="3600" dirty="0">
                <a:solidFill>
                  <a:srgbClr val="EFEFEF"/>
                </a:solidFill>
                <a:latin typeface="華康秀風體W3" panose="03000309000000000000" pitchFamily="65" charset="-120"/>
                <a:ea typeface="華康秀風體W3" panose="03000309000000000000" pitchFamily="65" charset="-120"/>
              </a:rPr>
              <a:t>了Venus</a:t>
            </a:r>
            <a:r>
              <a:rPr lang="zh-TW" altLang="zh-TW" sz="3600" dirty="0" smtClean="0">
                <a:solidFill>
                  <a:srgbClr val="EFEFEF"/>
                </a:solidFill>
                <a:latin typeface="華康秀風體W3" panose="03000309000000000000" pitchFamily="65" charset="-120"/>
                <a:ea typeface="華康秀風體W3" panose="03000309000000000000" pitchFamily="65" charset="-120"/>
              </a:rPr>
              <a:t>並且與</a:t>
            </a:r>
            <a:r>
              <a:rPr lang="zh-TW" altLang="zh-TW" sz="3600" dirty="0">
                <a:solidFill>
                  <a:srgbClr val="EFEFEF"/>
                </a:solidFill>
                <a:latin typeface="華康秀風體W3" panose="03000309000000000000" pitchFamily="65" charset="-120"/>
                <a:ea typeface="華康秀風體W3" panose="03000309000000000000" pitchFamily="65" charset="-120"/>
              </a:rPr>
              <a:t>Psyche結婚。</a:t>
            </a:r>
            <a:endParaRPr lang="zh-TW" altLang="zh-TW" sz="3600" dirty="0">
              <a:solidFill>
                <a:srgbClr val="EFEFEF"/>
              </a:solidFill>
              <a:latin typeface="華康秀風體W3" panose="03000309000000000000" pitchFamily="65" charset="-120"/>
              <a:ea typeface="華康秀風體W3" panose="03000309000000000000" pitchFamily="65" charset="-120"/>
            </a:endParaRPr>
          </a:p>
        </p:txBody>
      </p:sp>
    </p:spTree>
    <p:extLst>
      <p:ext uri="{BB962C8B-B14F-4D97-AF65-F5344CB8AC3E}">
        <p14:creationId xmlns:p14="http://schemas.microsoft.com/office/powerpoint/2010/main" val="2136356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8"/>
        <p:cNvGrpSpPr/>
        <p:nvPr/>
      </p:nvGrpSpPr>
      <p:grpSpPr>
        <a:xfrm>
          <a:off x="0" y="0"/>
          <a:ext cx="0" cy="0"/>
          <a:chOff x="0" y="0"/>
          <a:chExt cx="0" cy="0"/>
        </a:xfrm>
      </p:grpSpPr>
      <p:sp>
        <p:nvSpPr>
          <p:cNvPr id="110" name="Shape 110"/>
          <p:cNvSpPr txBox="1">
            <a:spLocks noGrp="1"/>
          </p:cNvSpPr>
          <p:nvPr>
            <p:ph type="body" idx="1"/>
          </p:nvPr>
        </p:nvSpPr>
        <p:spPr>
          <a:xfrm>
            <a:off x="1823307" y="1447113"/>
            <a:ext cx="5974777" cy="931800"/>
          </a:xfrm>
          <a:prstGeom prst="rect">
            <a:avLst/>
          </a:prstGeom>
        </p:spPr>
        <p:txBody>
          <a:bodyPr lIns="91425" tIns="91425" rIns="91425" bIns="91425" anchor="t" anchorCtr="0">
            <a:noAutofit/>
          </a:bodyPr>
          <a:lstStyle/>
          <a:p>
            <a:pPr lvl="0" algn="ctr">
              <a:spcBef>
                <a:spcPts val="0"/>
              </a:spcBef>
              <a:buNone/>
            </a:pPr>
            <a:r>
              <a:rPr lang="en-US" altLang="zh-TW" sz="9600" dirty="0" smtClean="0">
                <a:solidFill>
                  <a:schemeClr val="bg1"/>
                </a:solidFill>
                <a:latin typeface="Algerian" panose="04020705040A02060702" pitchFamily="82" charset="0"/>
              </a:rPr>
              <a:t>THE</a:t>
            </a:r>
            <a:r>
              <a:rPr lang="zh-TW" altLang="en-US" sz="9600" dirty="0" smtClean="0">
                <a:solidFill>
                  <a:schemeClr val="bg1"/>
                </a:solidFill>
                <a:latin typeface="Algerian" panose="04020705040A02060702" pitchFamily="82" charset="0"/>
              </a:rPr>
              <a:t> </a:t>
            </a:r>
            <a:r>
              <a:rPr lang="en-US" altLang="zh-TW" sz="9600" dirty="0" smtClean="0">
                <a:solidFill>
                  <a:schemeClr val="bg1"/>
                </a:solidFill>
                <a:latin typeface="Algerian" panose="04020705040A02060702" pitchFamily="82" charset="0"/>
              </a:rPr>
              <a:t>END</a:t>
            </a:r>
            <a:endParaRPr lang="zh-TW" sz="9600" dirty="0">
              <a:solidFill>
                <a:schemeClr val="bg1"/>
              </a:solidFill>
              <a:latin typeface="Algerian" panose="04020705040A02060702" pitchFamily="8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1"/>
        <p:cNvGrpSpPr/>
        <p:nvPr/>
      </p:nvGrpSpPr>
      <p:grpSpPr>
        <a:xfrm>
          <a:off x="0" y="0"/>
          <a:ext cx="0" cy="0"/>
          <a:chOff x="0" y="0"/>
          <a:chExt cx="0" cy="0"/>
        </a:xfrm>
      </p:grpSpPr>
      <p:pic>
        <p:nvPicPr>
          <p:cNvPr id="62" name="Shape 62" descr="S__83312644.jpg"/>
          <p:cNvPicPr preferRelativeResize="0"/>
          <p:nvPr/>
        </p:nvPicPr>
        <p:blipFill>
          <a:blip r:embed="rId3">
            <a:alphaModFix/>
          </a:blip>
          <a:stretch>
            <a:fillRect/>
          </a:stretch>
        </p:blipFill>
        <p:spPr>
          <a:xfrm>
            <a:off x="0" y="0"/>
            <a:ext cx="3318553" cy="5143500"/>
          </a:xfrm>
          <a:prstGeom prst="rect">
            <a:avLst/>
          </a:prstGeom>
          <a:noFill/>
          <a:ln>
            <a:noFill/>
          </a:ln>
        </p:spPr>
      </p:pic>
      <p:sp>
        <p:nvSpPr>
          <p:cNvPr id="63" name="Shape 63"/>
          <p:cNvSpPr txBox="1"/>
          <p:nvPr/>
        </p:nvSpPr>
        <p:spPr>
          <a:xfrm>
            <a:off x="3318553" y="95550"/>
            <a:ext cx="5749022" cy="4952400"/>
          </a:xfrm>
          <a:prstGeom prst="rect">
            <a:avLst/>
          </a:prstGeom>
          <a:noFill/>
          <a:ln>
            <a:noFill/>
          </a:ln>
        </p:spPr>
        <p:txBody>
          <a:bodyPr lIns="91425" tIns="91425" rIns="91425" bIns="91425" anchor="t" anchorCtr="0">
            <a:noAutofit/>
          </a:bodyPr>
          <a:lstStyle/>
          <a:p>
            <a:pPr marL="101600" lvl="0" rtl="0">
              <a:spcBef>
                <a:spcPts val="0"/>
              </a:spcBef>
              <a:buClr>
                <a:srgbClr val="EFEFEF"/>
              </a:buClr>
              <a:buSzPct val="100000"/>
            </a:pPr>
            <a:r>
              <a:rPr lang="zh-TW" sz="4000" dirty="0" smtClean="0">
                <a:solidFill>
                  <a:srgbClr val="776EEE"/>
                </a:solidFill>
                <a:latin typeface="Westwood LET" pitchFamily="2" charset="0"/>
              </a:rPr>
              <a:t>Cupid </a:t>
            </a:r>
            <a:r>
              <a:rPr lang="zh-TW" sz="4000" dirty="0">
                <a:solidFill>
                  <a:srgbClr val="776EEE"/>
                </a:solidFill>
                <a:latin typeface="Westwood LET" pitchFamily="2" charset="0"/>
              </a:rPr>
              <a:t>( Eros ) </a:t>
            </a:r>
          </a:p>
          <a:p>
            <a:pPr marL="101600" lvl="0" rtl="0">
              <a:spcBef>
                <a:spcPts val="0"/>
              </a:spcBef>
              <a:buClr>
                <a:srgbClr val="EFEFEF"/>
              </a:buClr>
              <a:buSzPct val="100000"/>
            </a:pPr>
            <a:endParaRPr lang="en-US" altLang="zh-TW" sz="2000" dirty="0" smtClean="0">
              <a:solidFill>
                <a:srgbClr val="EFEFEF"/>
              </a:solidFill>
              <a:latin typeface="Berlin Sans FB Demi" panose="020E0802020502020306" pitchFamily="34" charset="0"/>
            </a:endParaRPr>
          </a:p>
          <a:p>
            <a:pPr marL="101600" lvl="0" rtl="0">
              <a:lnSpc>
                <a:spcPts val="3000"/>
              </a:lnSpc>
              <a:spcBef>
                <a:spcPts val="0"/>
              </a:spcBef>
              <a:buClr>
                <a:srgbClr val="EFEFEF"/>
              </a:buClr>
              <a:buSzPct val="100000"/>
            </a:pPr>
            <a:r>
              <a:rPr lang="zh-TW" sz="2000" dirty="0" smtClean="0">
                <a:solidFill>
                  <a:srgbClr val="EFEFEF"/>
                </a:solidFill>
                <a:latin typeface="Berlin Sans FB Demi" panose="020E0802020502020306" pitchFamily="34" charset="0"/>
              </a:rPr>
              <a:t>The </a:t>
            </a:r>
            <a:r>
              <a:rPr lang="zh-TW" sz="2000" dirty="0">
                <a:solidFill>
                  <a:srgbClr val="EFEFEF"/>
                </a:solidFill>
                <a:latin typeface="Berlin Sans FB Demi" panose="020E0802020502020306" pitchFamily="34" charset="0"/>
              </a:rPr>
              <a:t>god of </a:t>
            </a:r>
            <a:r>
              <a:rPr lang="zh-TW" sz="2000" dirty="0">
                <a:solidFill>
                  <a:schemeClr val="accent1"/>
                </a:solidFill>
                <a:latin typeface="Berlin Sans FB Demi" panose="020E0802020502020306" pitchFamily="34" charset="0"/>
              </a:rPr>
              <a:t>desire</a:t>
            </a:r>
          </a:p>
          <a:p>
            <a:pPr marL="101600" lvl="0" rtl="0">
              <a:lnSpc>
                <a:spcPts val="3000"/>
              </a:lnSpc>
              <a:spcBef>
                <a:spcPts val="0"/>
              </a:spcBef>
              <a:buClr>
                <a:srgbClr val="EFEFEF"/>
              </a:buClr>
              <a:buSzPct val="100000"/>
            </a:pPr>
            <a:r>
              <a:rPr lang="zh-TW" sz="2000" dirty="0">
                <a:solidFill>
                  <a:srgbClr val="EFEFEF"/>
                </a:solidFill>
                <a:latin typeface="Berlin Sans FB Demi" panose="020E0802020502020306" pitchFamily="34" charset="0"/>
              </a:rPr>
              <a:t>Son of love goddness Venus &amp; the war god Mars</a:t>
            </a:r>
          </a:p>
          <a:p>
            <a:pPr marL="101600" lvl="0" rtl="0">
              <a:lnSpc>
                <a:spcPts val="3000"/>
              </a:lnSpc>
              <a:spcBef>
                <a:spcPts val="0"/>
              </a:spcBef>
              <a:buClr>
                <a:srgbClr val="EFEFEF"/>
              </a:buClr>
              <a:buSzPct val="100000"/>
            </a:pPr>
            <a:r>
              <a:rPr lang="zh-TW" sz="2000" dirty="0">
                <a:solidFill>
                  <a:srgbClr val="EFEFEF"/>
                </a:solidFill>
                <a:latin typeface="Berlin Sans FB Demi" panose="020E0802020502020306" pitchFamily="34" charset="0"/>
              </a:rPr>
              <a:t>A person who is </a:t>
            </a:r>
            <a:r>
              <a:rPr lang="zh-TW" sz="2000" dirty="0">
                <a:solidFill>
                  <a:schemeClr val="accent1"/>
                </a:solidFill>
                <a:latin typeface="Berlin Sans FB Demi" panose="020E0802020502020306" pitchFamily="34" charset="0"/>
              </a:rPr>
              <a:t>shot by Cupid’s arrow is filled with uncontrillable desire  </a:t>
            </a:r>
            <a:endParaRPr sz="2000" dirty="0">
              <a:solidFill>
                <a:schemeClr val="accent1"/>
              </a:solidFill>
            </a:endParaRPr>
          </a:p>
          <a:p>
            <a:pPr marL="101600" lvl="0" rtl="0">
              <a:spcBef>
                <a:spcPts val="0"/>
              </a:spcBef>
              <a:buClr>
                <a:srgbClr val="EFEFEF"/>
              </a:buClr>
              <a:buSzPct val="100000"/>
            </a:pPr>
            <a:endParaRPr lang="en-US" altLang="zh-TW" sz="1200" b="1" dirty="0" smtClean="0">
              <a:solidFill>
                <a:schemeClr val="accent1">
                  <a:lumMod val="75000"/>
                </a:schemeClr>
              </a:solidFill>
              <a:latin typeface="華康秀風體W3(P)" panose="03000300000000000000" pitchFamily="66" charset="-120"/>
              <a:ea typeface="華康秀風體W3(P)" panose="03000300000000000000" pitchFamily="66" charset="-120"/>
            </a:endParaRPr>
          </a:p>
          <a:p>
            <a:pPr marL="101600" lvl="0" rtl="0">
              <a:spcBef>
                <a:spcPts val="0"/>
              </a:spcBef>
              <a:buClr>
                <a:srgbClr val="EFEFEF"/>
              </a:buClr>
              <a:buSzPct val="100000"/>
            </a:pPr>
            <a:r>
              <a:rPr lang="zh-TW" sz="4000" b="1" dirty="0" smtClean="0">
                <a:solidFill>
                  <a:srgbClr val="776EEE"/>
                </a:solidFill>
                <a:latin typeface="華康秀風體W3(P)" panose="03000300000000000000" pitchFamily="66" charset="-120"/>
                <a:ea typeface="華康秀風體W3(P)" panose="03000300000000000000" pitchFamily="66" charset="-120"/>
              </a:rPr>
              <a:t>邱</a:t>
            </a:r>
            <a:r>
              <a:rPr lang="zh-TW" sz="4000" b="1" dirty="0">
                <a:solidFill>
                  <a:srgbClr val="776EEE"/>
                </a:solidFill>
                <a:latin typeface="華康秀風體W3(P)" panose="03000300000000000000" pitchFamily="66" charset="-120"/>
                <a:ea typeface="華康秀風體W3(P)" panose="03000300000000000000" pitchFamily="66" charset="-120"/>
              </a:rPr>
              <a:t>彼特 ( 厄洛斯 </a:t>
            </a:r>
            <a:r>
              <a:rPr lang="zh-TW" sz="4000" b="1" dirty="0" smtClean="0">
                <a:solidFill>
                  <a:srgbClr val="776EEE"/>
                </a:solidFill>
                <a:latin typeface="華康秀風體W3(P)" panose="03000300000000000000" pitchFamily="66" charset="-120"/>
                <a:ea typeface="華康秀風體W3(P)" panose="03000300000000000000" pitchFamily="66" charset="-120"/>
              </a:rPr>
              <a:t>)</a:t>
            </a:r>
            <a:endParaRPr lang="en-US" altLang="zh-TW" sz="4000" b="1" dirty="0" smtClean="0">
              <a:solidFill>
                <a:srgbClr val="776EEE"/>
              </a:solidFill>
              <a:latin typeface="華康秀風體W3(P)" panose="03000300000000000000" pitchFamily="66" charset="-120"/>
              <a:ea typeface="華康秀風體W3(P)" panose="03000300000000000000" pitchFamily="66" charset="-120"/>
            </a:endParaRPr>
          </a:p>
          <a:p>
            <a:pPr marL="101600" lvl="0" rtl="0">
              <a:spcBef>
                <a:spcPts val="0"/>
              </a:spcBef>
              <a:buClr>
                <a:srgbClr val="EFEFEF"/>
              </a:buClr>
              <a:buSzPct val="100000"/>
            </a:pPr>
            <a:endParaRPr lang="en-US" altLang="zh-TW" sz="1200" dirty="0" smtClean="0">
              <a:solidFill>
                <a:srgbClr val="EFEFEF"/>
              </a:solidFill>
              <a:latin typeface="華康秀風體W3" panose="03000309000000000000" pitchFamily="65" charset="-120"/>
              <a:ea typeface="華康秀風體W3" panose="03000309000000000000" pitchFamily="65" charset="-120"/>
            </a:endParaRPr>
          </a:p>
          <a:p>
            <a:pPr marL="101600" lvl="0" rtl="0">
              <a:lnSpc>
                <a:spcPts val="3000"/>
              </a:lnSpc>
              <a:spcBef>
                <a:spcPts val="0"/>
              </a:spcBef>
              <a:buClr>
                <a:srgbClr val="EFEFEF"/>
              </a:buClr>
              <a:buSzPct val="100000"/>
            </a:pPr>
            <a:r>
              <a:rPr lang="zh-TW" sz="2000" dirty="0" smtClean="0">
                <a:solidFill>
                  <a:srgbClr val="EFEFEF"/>
                </a:solidFill>
                <a:latin typeface="華康秀風體W3" panose="03000309000000000000" pitchFamily="65" charset="-120"/>
                <a:ea typeface="華康秀風體W3" panose="03000309000000000000" pitchFamily="65" charset="-120"/>
              </a:rPr>
              <a:t>象徵</a:t>
            </a:r>
            <a:r>
              <a:rPr lang="zh-TW" sz="2000" b="1" dirty="0">
                <a:solidFill>
                  <a:schemeClr val="accent1"/>
                </a:solidFill>
                <a:latin typeface="華康秀風體W3" panose="03000309000000000000" pitchFamily="65" charset="-120"/>
                <a:ea typeface="華康秀風體W3" panose="03000309000000000000" pitchFamily="65" charset="-120"/>
              </a:rPr>
              <a:t>慾望之神</a:t>
            </a:r>
          </a:p>
          <a:p>
            <a:pPr marL="101600" lvl="0" rtl="0">
              <a:lnSpc>
                <a:spcPts val="3000"/>
              </a:lnSpc>
              <a:spcBef>
                <a:spcPts val="0"/>
              </a:spcBef>
              <a:buClr>
                <a:srgbClr val="EFEFEF"/>
              </a:buClr>
              <a:buSzPct val="100000"/>
            </a:pPr>
            <a:r>
              <a:rPr lang="zh-TW" altLang="en-US" sz="2000" dirty="0">
                <a:solidFill>
                  <a:srgbClr val="EFEFEF"/>
                </a:solidFill>
                <a:latin typeface="華康秀風體W3" panose="03000309000000000000" pitchFamily="65" charset="-120"/>
                <a:ea typeface="華康秀風體W3" panose="03000309000000000000" pitchFamily="65" charset="-120"/>
              </a:rPr>
              <a:t>女</a:t>
            </a:r>
            <a:r>
              <a:rPr lang="zh-TW" sz="2000" dirty="0" smtClean="0">
                <a:solidFill>
                  <a:srgbClr val="EFEFEF"/>
                </a:solidFill>
                <a:latin typeface="華康秀風體W3" panose="03000309000000000000" pitchFamily="65" charset="-120"/>
                <a:ea typeface="華康秀風體W3" panose="03000309000000000000" pitchFamily="65" charset="-120"/>
              </a:rPr>
              <a:t>神</a:t>
            </a:r>
            <a:r>
              <a:rPr lang="zh-TW" sz="2000" dirty="0">
                <a:solidFill>
                  <a:srgbClr val="EFEFEF"/>
                </a:solidFill>
                <a:latin typeface="華康秀風體W3" panose="03000309000000000000" pitchFamily="65" charset="-120"/>
                <a:ea typeface="華康秀風體W3" panose="03000309000000000000" pitchFamily="65" charset="-120"/>
              </a:rPr>
              <a:t>VENU</a:t>
            </a:r>
            <a:r>
              <a:rPr lang="zh-TW" sz="2000" dirty="0" smtClean="0">
                <a:solidFill>
                  <a:srgbClr val="EFEFEF"/>
                </a:solidFill>
                <a:latin typeface="華康秀風體W3" panose="03000309000000000000" pitchFamily="65" charset="-120"/>
                <a:ea typeface="華康秀風體W3" panose="03000309000000000000" pitchFamily="65" charset="-120"/>
              </a:rPr>
              <a:t>S</a:t>
            </a:r>
            <a:r>
              <a:rPr lang="zh-TW" altLang="en-US" sz="2000" dirty="0" smtClean="0">
                <a:solidFill>
                  <a:srgbClr val="EFEFEF"/>
                </a:solidFill>
                <a:latin typeface="華康秀風體W3" panose="03000309000000000000" pitchFamily="65" charset="-120"/>
                <a:ea typeface="華康秀風體W3" panose="03000309000000000000" pitchFamily="65" charset="-120"/>
              </a:rPr>
              <a:t> 與 </a:t>
            </a:r>
            <a:r>
              <a:rPr lang="zh-TW" sz="2000" dirty="0" smtClean="0">
                <a:solidFill>
                  <a:srgbClr val="EFEFEF"/>
                </a:solidFill>
                <a:latin typeface="華康秀風體W3" panose="03000309000000000000" pitchFamily="65" charset="-120"/>
                <a:ea typeface="華康秀風體W3" panose="03000309000000000000" pitchFamily="65" charset="-120"/>
              </a:rPr>
              <a:t>戰</a:t>
            </a:r>
            <a:r>
              <a:rPr lang="zh-TW" sz="2000" dirty="0">
                <a:solidFill>
                  <a:srgbClr val="EFEFEF"/>
                </a:solidFill>
                <a:latin typeface="華康秀風體W3" panose="03000309000000000000" pitchFamily="65" charset="-120"/>
                <a:ea typeface="華康秀風體W3" panose="03000309000000000000" pitchFamily="65" charset="-120"/>
              </a:rPr>
              <a:t>神MA</a:t>
            </a:r>
            <a:r>
              <a:rPr lang="zh-TW" sz="2000" dirty="0" smtClean="0">
                <a:solidFill>
                  <a:srgbClr val="EFEFEF"/>
                </a:solidFill>
                <a:latin typeface="華康秀風體W3" panose="03000309000000000000" pitchFamily="65" charset="-120"/>
                <a:ea typeface="華康秀風體W3" panose="03000309000000000000" pitchFamily="65" charset="-120"/>
              </a:rPr>
              <a:t>RS</a:t>
            </a:r>
            <a:r>
              <a:rPr lang="zh-TW" altLang="en-US" sz="2000" dirty="0" smtClean="0">
                <a:solidFill>
                  <a:srgbClr val="EFEFEF"/>
                </a:solidFill>
                <a:latin typeface="華康秀風體W3" panose="03000309000000000000" pitchFamily="65" charset="-120"/>
                <a:ea typeface="華康秀風體W3" panose="03000309000000000000" pitchFamily="65" charset="-120"/>
              </a:rPr>
              <a:t> </a:t>
            </a:r>
            <a:r>
              <a:rPr lang="zh-TW" sz="2000" dirty="0" smtClean="0">
                <a:solidFill>
                  <a:srgbClr val="EFEFEF"/>
                </a:solidFill>
                <a:latin typeface="華康秀風體W3" panose="03000309000000000000" pitchFamily="65" charset="-120"/>
                <a:ea typeface="華康秀風體W3" panose="03000309000000000000" pitchFamily="65" charset="-120"/>
              </a:rPr>
              <a:t>之</a:t>
            </a:r>
            <a:r>
              <a:rPr lang="zh-TW" sz="2000" dirty="0">
                <a:solidFill>
                  <a:srgbClr val="EFEFEF"/>
                </a:solidFill>
                <a:latin typeface="華康秀風體W3" panose="03000309000000000000" pitchFamily="65" charset="-120"/>
                <a:ea typeface="華康秀風體W3" panose="03000309000000000000" pitchFamily="65" charset="-120"/>
              </a:rPr>
              <a:t>子</a:t>
            </a:r>
          </a:p>
          <a:p>
            <a:pPr marL="101600" lvl="0" rtl="0">
              <a:lnSpc>
                <a:spcPts val="3000"/>
              </a:lnSpc>
              <a:spcBef>
                <a:spcPts val="0"/>
              </a:spcBef>
              <a:buClr>
                <a:srgbClr val="EFEFEF"/>
              </a:buClr>
              <a:buSzPct val="100000"/>
            </a:pPr>
            <a:r>
              <a:rPr lang="zh-TW" altLang="en-US" sz="2000" b="1" dirty="0" smtClean="0">
                <a:solidFill>
                  <a:schemeClr val="accent1"/>
                </a:solidFill>
                <a:latin typeface="華康秀風體W3" panose="03000309000000000000" pitchFamily="65" charset="-120"/>
                <a:ea typeface="華康秀風體W3" panose="03000309000000000000" pitchFamily="65" charset="-120"/>
              </a:rPr>
              <a:t>只要被</a:t>
            </a:r>
            <a:r>
              <a:rPr lang="zh-TW" sz="2000" b="1" dirty="0" smtClean="0">
                <a:solidFill>
                  <a:schemeClr val="accent1"/>
                </a:solidFill>
                <a:latin typeface="華康秀風體W3" panose="03000309000000000000" pitchFamily="65" charset="-120"/>
                <a:ea typeface="華康秀風體W3" panose="03000309000000000000" pitchFamily="65" charset="-120"/>
              </a:rPr>
              <a:t>邱</a:t>
            </a:r>
            <a:r>
              <a:rPr lang="zh-TW" sz="2000" b="1" dirty="0">
                <a:solidFill>
                  <a:schemeClr val="accent1"/>
                </a:solidFill>
                <a:latin typeface="華康秀風體W3" panose="03000309000000000000" pitchFamily="65" charset="-120"/>
                <a:ea typeface="華康秀風體W3" panose="03000309000000000000" pitchFamily="65" charset="-120"/>
              </a:rPr>
              <a:t>比特的箭射</a:t>
            </a:r>
            <a:r>
              <a:rPr lang="zh-TW" sz="2000" b="1" dirty="0" smtClean="0">
                <a:solidFill>
                  <a:schemeClr val="accent1"/>
                </a:solidFill>
                <a:latin typeface="華康秀風體W3" panose="03000309000000000000" pitchFamily="65" charset="-120"/>
                <a:ea typeface="華康秀風體W3" panose="03000309000000000000" pitchFamily="65" charset="-120"/>
              </a:rPr>
              <a:t>到</a:t>
            </a:r>
            <a:r>
              <a:rPr lang="en-US" altLang="zh-TW" sz="2000" b="1" dirty="0" smtClean="0">
                <a:solidFill>
                  <a:schemeClr val="accent1"/>
                </a:solidFill>
                <a:latin typeface="華康秀風體W3" panose="03000309000000000000" pitchFamily="65" charset="-120"/>
                <a:ea typeface="華康秀風體W3" panose="03000309000000000000" pitchFamily="65" charset="-120"/>
              </a:rPr>
              <a:t>,</a:t>
            </a:r>
            <a:r>
              <a:rPr lang="zh-TW" altLang="en-US" sz="2000" b="1" dirty="0" smtClean="0">
                <a:solidFill>
                  <a:schemeClr val="accent1"/>
                </a:solidFill>
                <a:latin typeface="華康秀風體W3" panose="03000309000000000000" pitchFamily="65" charset="-120"/>
                <a:ea typeface="華康秀風體W3" panose="03000309000000000000" pitchFamily="65" charset="-120"/>
              </a:rPr>
              <a:t>就</a:t>
            </a:r>
            <a:r>
              <a:rPr lang="zh-TW" sz="2000" b="1" dirty="0" smtClean="0">
                <a:solidFill>
                  <a:schemeClr val="accent1"/>
                </a:solidFill>
                <a:latin typeface="華康秀風體W3" panose="03000309000000000000" pitchFamily="65" charset="-120"/>
                <a:ea typeface="華康秀風體W3" panose="03000309000000000000" pitchFamily="65" charset="-120"/>
              </a:rPr>
              <a:t>無法</a:t>
            </a:r>
            <a:r>
              <a:rPr lang="zh-TW" sz="2000" b="1" dirty="0">
                <a:solidFill>
                  <a:schemeClr val="accent1"/>
                </a:solidFill>
                <a:latin typeface="華康秀風體W3" panose="03000309000000000000" pitchFamily="65" charset="-120"/>
                <a:ea typeface="華康秀風體W3" panose="03000309000000000000" pitchFamily="65" charset="-120"/>
              </a:rPr>
              <a:t>控制自己的慾望</a:t>
            </a:r>
            <a:r>
              <a:rPr lang="zh-TW" sz="2000" dirty="0">
                <a:solidFill>
                  <a:schemeClr val="accent1"/>
                </a:solidFill>
                <a:latin typeface="華康秀風體W3" panose="03000309000000000000" pitchFamily="65" charset="-120"/>
                <a:ea typeface="華康秀風體W3" panose="03000309000000000000" pitchFamily="65" charset="-120"/>
              </a:rPr>
              <a:t>   </a:t>
            </a:r>
          </a:p>
          <a:p>
            <a:pPr lvl="0">
              <a:spcBef>
                <a:spcPts val="0"/>
              </a:spcBef>
              <a:buNone/>
            </a:pPr>
            <a:endParaRPr sz="2000" dirty="0">
              <a:solidFill>
                <a:schemeClr val="dk1"/>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780891" y="248461"/>
            <a:ext cx="5312910" cy="4995900"/>
          </a:xfrm>
          <a:prstGeom prst="rect">
            <a:avLst/>
          </a:prstGeom>
        </p:spPr>
        <p:txBody>
          <a:bodyPr lIns="91425" tIns="91425" rIns="91425" bIns="91425" anchor="t" anchorCtr="0">
            <a:noAutofit/>
          </a:bodyPr>
          <a:lstStyle/>
          <a:p>
            <a:pPr marL="101600" lvl="0">
              <a:lnSpc>
                <a:spcPts val="2800"/>
              </a:lnSpc>
              <a:buClr>
                <a:srgbClr val="EFEFEF"/>
              </a:buClr>
            </a:pPr>
            <a:r>
              <a:rPr lang="zh-TW" sz="4000" dirty="0" smtClean="0">
                <a:solidFill>
                  <a:srgbClr val="E19F8B"/>
                </a:solidFill>
                <a:latin typeface="Westwood LET" pitchFamily="2" charset="0"/>
              </a:rPr>
              <a:t>Psyche</a:t>
            </a:r>
            <a:r>
              <a:rPr lang="zh-TW" sz="2000" dirty="0" smtClean="0">
                <a:solidFill>
                  <a:srgbClr val="EFEFEF"/>
                </a:solidFill>
                <a:highlight>
                  <a:srgbClr val="000000"/>
                </a:highlight>
              </a:rPr>
              <a:t> </a:t>
            </a:r>
            <a:r>
              <a:rPr lang="en-US" altLang="zh-TW" sz="2000" dirty="0" smtClean="0">
                <a:solidFill>
                  <a:srgbClr val="EFEFEF"/>
                </a:solidFill>
                <a:highlight>
                  <a:srgbClr val="000000"/>
                </a:highlight>
              </a:rPr>
              <a:t/>
            </a:r>
            <a:br>
              <a:rPr lang="en-US" altLang="zh-TW" sz="2000" dirty="0" smtClean="0">
                <a:solidFill>
                  <a:srgbClr val="EFEFEF"/>
                </a:solidFill>
                <a:highlight>
                  <a:srgbClr val="000000"/>
                </a:highlight>
              </a:rPr>
            </a:br>
            <a:r>
              <a:rPr lang="en-US" altLang="zh-TW" sz="2000" dirty="0">
                <a:solidFill>
                  <a:srgbClr val="EFEFEF"/>
                </a:solidFill>
                <a:highlight>
                  <a:srgbClr val="000000"/>
                </a:highlight>
                <a:latin typeface="Berlin Sans FB Demi" panose="020E0802020502020306" pitchFamily="34" charset="0"/>
              </a:rPr>
              <a:t>A</a:t>
            </a:r>
            <a:r>
              <a:rPr lang="en-US" altLang="zh-TW" sz="2000" dirty="0" smtClean="0">
                <a:solidFill>
                  <a:srgbClr val="EFEFEF"/>
                </a:solidFill>
                <a:latin typeface="Berlin Sans FB Demi" panose="020E0802020502020306" pitchFamily="34" charset="0"/>
              </a:rPr>
              <a:t> </a:t>
            </a:r>
            <a:r>
              <a:rPr lang="en-US" altLang="zh-TW" sz="2000" dirty="0">
                <a:solidFill>
                  <a:srgbClr val="EFEFEF"/>
                </a:solidFill>
                <a:latin typeface="Berlin Sans FB Demi" panose="020E0802020502020306" pitchFamily="34" charset="0"/>
              </a:rPr>
              <a:t>mortal </a:t>
            </a:r>
            <a:r>
              <a:rPr lang="en-US" altLang="zh-TW" sz="2000" dirty="0" smtClean="0">
                <a:solidFill>
                  <a:srgbClr val="EFEFEF"/>
                </a:solidFill>
                <a:latin typeface="Berlin Sans FB Demi" panose="020E0802020502020306" pitchFamily="34" charset="0"/>
              </a:rPr>
              <a:t>girl</a:t>
            </a:r>
            <a:br>
              <a:rPr lang="en-US" altLang="zh-TW" sz="2000" dirty="0" smtClean="0">
                <a:solidFill>
                  <a:srgbClr val="EFEFEF"/>
                </a:solidFill>
                <a:latin typeface="Berlin Sans FB Demi" panose="020E0802020502020306" pitchFamily="34" charset="0"/>
              </a:rPr>
            </a:br>
            <a:r>
              <a:rPr lang="zh-TW" altLang="zh-TW" sz="2000" dirty="0" smtClean="0">
                <a:solidFill>
                  <a:srgbClr val="EFEFEF"/>
                </a:solidFill>
                <a:latin typeface="Berlin Sans FB Demi" panose="020E0802020502020306" pitchFamily="34" charset="0"/>
              </a:rPr>
              <a:t>Cupid’s </a:t>
            </a:r>
            <a:r>
              <a:rPr lang="zh-TW" altLang="zh-TW" sz="2000" dirty="0">
                <a:solidFill>
                  <a:srgbClr val="EFEFEF"/>
                </a:solidFill>
                <a:latin typeface="Berlin Sans FB Demi" panose="020E0802020502020306" pitchFamily="34" charset="0"/>
              </a:rPr>
              <a:t>wife </a:t>
            </a:r>
            <a:r>
              <a:rPr lang="en-US" altLang="zh-TW" sz="2000" dirty="0" smtClean="0">
                <a:solidFill>
                  <a:srgbClr val="EFEFEF"/>
                </a:solidFill>
                <a:latin typeface="Berlin Sans FB Demi" panose="020E0802020502020306" pitchFamily="34" charset="0"/>
              </a:rPr>
              <a:t/>
            </a:r>
            <a:br>
              <a:rPr lang="en-US" altLang="zh-TW" sz="2000" dirty="0" smtClean="0">
                <a:solidFill>
                  <a:srgbClr val="EFEFEF"/>
                </a:solidFill>
                <a:latin typeface="Berlin Sans FB Demi" panose="020E0802020502020306" pitchFamily="34" charset="0"/>
              </a:rPr>
            </a:br>
            <a:r>
              <a:rPr lang="en-US" altLang="zh-TW" sz="2000" dirty="0" smtClean="0">
                <a:solidFill>
                  <a:schemeClr val="accent4"/>
                </a:solidFill>
                <a:latin typeface="Berlin Sans FB Demi" panose="020E0802020502020306" pitchFamily="34" charset="0"/>
              </a:rPr>
              <a:t>Her </a:t>
            </a:r>
            <a:r>
              <a:rPr lang="en-US" altLang="zh-TW" sz="2000" dirty="0">
                <a:solidFill>
                  <a:schemeClr val="accent4"/>
                </a:solidFill>
                <a:latin typeface="Berlin Sans FB Demi" panose="020E0802020502020306" pitchFamily="34" charset="0"/>
              </a:rPr>
              <a:t>pretty charming were even surmounted than the Beauty Goddess of </a:t>
            </a:r>
            <a:r>
              <a:rPr lang="zh-TW" altLang="zh-TW" sz="2000" dirty="0">
                <a:solidFill>
                  <a:schemeClr val="accent4"/>
                </a:solidFill>
                <a:latin typeface="Berlin Sans FB Demi" panose="020E0802020502020306" pitchFamily="34" charset="0"/>
              </a:rPr>
              <a:t>Venus</a:t>
            </a:r>
            <a:r>
              <a:rPr lang="zh-TW" altLang="zh-TW" sz="2000" dirty="0">
                <a:solidFill>
                  <a:srgbClr val="EFEFEF"/>
                </a:solidFill>
                <a:latin typeface="Berlin Sans FB Demi" panose="020E0802020502020306" pitchFamily="34" charset="0"/>
              </a:rPr>
              <a:t> </a:t>
            </a:r>
            <a:r>
              <a:rPr lang="en-US" altLang="zh-TW" sz="2000" dirty="0">
                <a:solidFill>
                  <a:srgbClr val="EFEFEF"/>
                </a:solidFill>
                <a:latin typeface="Berlin Sans FB Demi" panose="020E0802020502020306" pitchFamily="34" charset="0"/>
              </a:rPr>
              <a:t/>
            </a:r>
            <a:br>
              <a:rPr lang="en-US" altLang="zh-TW" sz="2000" dirty="0">
                <a:solidFill>
                  <a:srgbClr val="EFEFEF"/>
                </a:solidFill>
                <a:latin typeface="Berlin Sans FB Demi" panose="020E0802020502020306" pitchFamily="34" charset="0"/>
              </a:rPr>
            </a:br>
            <a:r>
              <a:rPr lang="zh-TW" sz="2000" dirty="0" smtClean="0">
                <a:solidFill>
                  <a:srgbClr val="EFEFEF"/>
                </a:solidFill>
                <a:latin typeface="Berlin Sans FB Demi" panose="020E0802020502020306" pitchFamily="34" charset="0"/>
              </a:rPr>
              <a:t>Goddess </a:t>
            </a:r>
            <a:r>
              <a:rPr lang="zh-TW" sz="2000" dirty="0">
                <a:solidFill>
                  <a:srgbClr val="EFEFEF"/>
                </a:solidFill>
                <a:latin typeface="Berlin Sans FB Demi" panose="020E0802020502020306" pitchFamily="34" charset="0"/>
              </a:rPr>
              <a:t>of the soul </a:t>
            </a:r>
            <a:r>
              <a:rPr lang="en-US" altLang="zh-TW" sz="2000" dirty="0" smtClean="0">
                <a:solidFill>
                  <a:srgbClr val="EFEFEF"/>
                </a:solidFill>
                <a:latin typeface="Berlin Sans FB Demi" panose="020E0802020502020306" pitchFamily="34" charset="0"/>
              </a:rPr>
              <a:t/>
            </a:r>
            <a:br>
              <a:rPr lang="en-US" altLang="zh-TW" sz="2000" dirty="0" smtClean="0">
                <a:solidFill>
                  <a:srgbClr val="EFEFEF"/>
                </a:solidFill>
                <a:latin typeface="Berlin Sans FB Demi" panose="020E0802020502020306" pitchFamily="34" charset="0"/>
              </a:rPr>
            </a:br>
            <a:endParaRPr lang="zh-TW" sz="2000" dirty="0">
              <a:solidFill>
                <a:srgbClr val="EFEFEF"/>
              </a:solidFill>
              <a:latin typeface="Berlin Sans FB Demi" panose="020E0802020502020306" pitchFamily="34" charset="0"/>
            </a:endParaRPr>
          </a:p>
          <a:p>
            <a:pPr lvl="0" rtl="0">
              <a:spcBef>
                <a:spcPts val="0"/>
              </a:spcBef>
              <a:buNone/>
            </a:pPr>
            <a:endParaRPr sz="2000" dirty="0">
              <a:solidFill>
                <a:srgbClr val="E19F8B"/>
              </a:solidFill>
              <a:highlight>
                <a:srgbClr val="000000"/>
              </a:highlight>
            </a:endParaRPr>
          </a:p>
          <a:p>
            <a:pPr marL="101600" lvl="0">
              <a:lnSpc>
                <a:spcPts val="2800"/>
              </a:lnSpc>
              <a:buClr>
                <a:srgbClr val="EFEFEF"/>
              </a:buClr>
            </a:pPr>
            <a:r>
              <a:rPr lang="zh-TW" sz="4000" b="1" dirty="0" smtClean="0">
                <a:solidFill>
                  <a:srgbClr val="E19F8B"/>
                </a:solidFill>
                <a:latin typeface="華康秀風體W3(P)" panose="03000300000000000000" pitchFamily="66" charset="-120"/>
                <a:ea typeface="華康秀風體W3(P)" panose="03000300000000000000" pitchFamily="66" charset="-120"/>
              </a:rPr>
              <a:t>賽</a:t>
            </a:r>
            <a:r>
              <a:rPr lang="zh-TW" sz="4000" b="1" dirty="0">
                <a:solidFill>
                  <a:srgbClr val="E19F8B"/>
                </a:solidFill>
                <a:latin typeface="華康秀風體W3(P)" panose="03000300000000000000" pitchFamily="66" charset="-120"/>
                <a:ea typeface="華康秀風體W3(P)" panose="03000300000000000000" pitchFamily="66" charset="-120"/>
              </a:rPr>
              <a:t>姬 </a:t>
            </a:r>
            <a:r>
              <a:rPr lang="en-US" altLang="zh-TW" sz="4000" b="1" dirty="0" smtClean="0">
                <a:solidFill>
                  <a:srgbClr val="776EEE"/>
                </a:solidFill>
                <a:latin typeface="華康秀風體W3(P)" panose="03000300000000000000" pitchFamily="66" charset="-120"/>
                <a:ea typeface="華康秀風體W3(P)" panose="03000300000000000000" pitchFamily="66" charset="-120"/>
              </a:rPr>
              <a:t/>
            </a:r>
            <a:br>
              <a:rPr lang="en-US" altLang="zh-TW" sz="4000" b="1" dirty="0" smtClean="0">
                <a:solidFill>
                  <a:srgbClr val="776EEE"/>
                </a:solidFill>
                <a:latin typeface="華康秀風體W3(P)" panose="03000300000000000000" pitchFamily="66" charset="-120"/>
                <a:ea typeface="華康秀風體W3(P)" panose="03000300000000000000" pitchFamily="66" charset="-120"/>
              </a:rPr>
            </a:br>
            <a:r>
              <a:rPr lang="zh-TW" altLang="en-US" sz="2000" dirty="0">
                <a:solidFill>
                  <a:srgbClr val="EFEFEF"/>
                </a:solidFill>
                <a:latin typeface="華康秀風體W3" panose="03000309000000000000" pitchFamily="65" charset="-120"/>
                <a:ea typeface="華康秀風體W3" panose="03000309000000000000" pitchFamily="65" charset="-120"/>
              </a:rPr>
              <a:t>一位凡間的</a:t>
            </a:r>
            <a:r>
              <a:rPr lang="zh-TW" altLang="en-US" sz="2000" dirty="0">
                <a:solidFill>
                  <a:srgbClr val="EFEFEF"/>
                </a:solidFill>
                <a:latin typeface="華康秀風體W3" panose="03000309000000000000" pitchFamily="65" charset="-120"/>
                <a:ea typeface="華康秀風體W3" panose="03000309000000000000" pitchFamily="65" charset="-120"/>
              </a:rPr>
              <a:t>少女</a:t>
            </a:r>
            <a:r>
              <a:rPr lang="en-US" altLang="zh-TW" sz="2000" dirty="0">
                <a:solidFill>
                  <a:srgbClr val="EFEFEF"/>
                </a:solidFill>
                <a:latin typeface="華康秀風體W3" panose="03000309000000000000" pitchFamily="65" charset="-120"/>
                <a:ea typeface="華康秀風體W3" panose="03000309000000000000" pitchFamily="65" charset="-120"/>
              </a:rPr>
              <a:t/>
            </a:r>
            <a:br>
              <a:rPr lang="en-US" altLang="zh-TW" sz="2000" dirty="0">
                <a:solidFill>
                  <a:srgbClr val="EFEFEF"/>
                </a:solidFill>
                <a:latin typeface="華康秀風體W3" panose="03000309000000000000" pitchFamily="65" charset="-120"/>
                <a:ea typeface="華康秀風體W3" panose="03000309000000000000" pitchFamily="65" charset="-120"/>
              </a:rPr>
            </a:br>
            <a:r>
              <a:rPr lang="zh-TW" altLang="zh-TW" sz="2000" dirty="0">
                <a:solidFill>
                  <a:srgbClr val="EFEFEF"/>
                </a:solidFill>
                <a:latin typeface="華康秀風體W3" panose="03000309000000000000" pitchFamily="65" charset="-120"/>
                <a:ea typeface="華康秀風體W3" panose="03000309000000000000" pitchFamily="65" charset="-120"/>
              </a:rPr>
              <a:t>邱彼特的老婆</a:t>
            </a:r>
            <a:r>
              <a:rPr lang="en-US" altLang="zh-TW" sz="2000" dirty="0" smtClean="0">
                <a:solidFill>
                  <a:srgbClr val="EFEFEF"/>
                </a:solidFill>
                <a:latin typeface="華康秀風體W3" panose="03000309000000000000" pitchFamily="65" charset="-120"/>
                <a:ea typeface="華康秀風體W3" panose="03000309000000000000" pitchFamily="65" charset="-120"/>
              </a:rPr>
              <a:t/>
            </a:r>
            <a:br>
              <a:rPr lang="en-US" altLang="zh-TW" sz="2000" dirty="0" smtClean="0">
                <a:solidFill>
                  <a:srgbClr val="EFEFEF"/>
                </a:solidFill>
                <a:latin typeface="華康秀風體W3" panose="03000309000000000000" pitchFamily="65" charset="-120"/>
                <a:ea typeface="華康秀風體W3" panose="03000309000000000000" pitchFamily="65" charset="-120"/>
              </a:rPr>
            </a:br>
            <a:r>
              <a:rPr lang="zh-TW" altLang="en-US" sz="2000" dirty="0" smtClean="0">
                <a:solidFill>
                  <a:schemeClr val="accent4"/>
                </a:solidFill>
                <a:latin typeface="華康秀風體W3" panose="03000309000000000000" pitchFamily="65" charset="-120"/>
                <a:ea typeface="華康秀風體W3" panose="03000309000000000000" pitchFamily="65" charset="-120"/>
              </a:rPr>
              <a:t>其</a:t>
            </a:r>
            <a:r>
              <a:rPr lang="zh-TW" altLang="en-US" sz="2000" dirty="0">
                <a:solidFill>
                  <a:schemeClr val="accent4"/>
                </a:solidFill>
                <a:latin typeface="華康秀風體W3" panose="03000309000000000000" pitchFamily="65" charset="-120"/>
                <a:ea typeface="華康秀風體W3" panose="03000309000000000000" pitchFamily="65" charset="-120"/>
              </a:rPr>
              <a:t>美麗更</a:t>
            </a:r>
            <a:r>
              <a:rPr lang="zh-TW" altLang="en-US" sz="2000" dirty="0" smtClean="0">
                <a:solidFill>
                  <a:schemeClr val="accent4"/>
                </a:solidFill>
                <a:latin typeface="華康秀風體W3" panose="03000309000000000000" pitchFamily="65" charset="-120"/>
                <a:ea typeface="華康秀風體W3" panose="03000309000000000000" pitchFamily="65" charset="-120"/>
              </a:rPr>
              <a:t>勝女神</a:t>
            </a:r>
            <a:r>
              <a:rPr lang="en-US" altLang="zh-TW" sz="2000" dirty="0" smtClean="0">
                <a:solidFill>
                  <a:schemeClr val="accent4"/>
                </a:solidFill>
                <a:latin typeface="華康秀風體W3" panose="03000309000000000000" pitchFamily="65" charset="-120"/>
                <a:ea typeface="華康秀風體W3" panose="03000309000000000000" pitchFamily="65" charset="-120"/>
              </a:rPr>
              <a:t>Venus</a:t>
            </a:r>
            <a:r>
              <a:rPr lang="en-US" altLang="zh-TW" sz="2000" dirty="0">
                <a:solidFill>
                  <a:srgbClr val="EFEFEF"/>
                </a:solidFill>
                <a:latin typeface="華康秀風體W3" panose="03000309000000000000" pitchFamily="65" charset="-120"/>
                <a:ea typeface="華康秀風體W3" panose="03000309000000000000" pitchFamily="65" charset="-120"/>
              </a:rPr>
              <a:t/>
            </a:r>
            <a:br>
              <a:rPr lang="en-US" altLang="zh-TW" sz="2000" dirty="0">
                <a:solidFill>
                  <a:srgbClr val="EFEFEF"/>
                </a:solidFill>
                <a:latin typeface="華康秀風體W3" panose="03000309000000000000" pitchFamily="65" charset="-120"/>
                <a:ea typeface="華康秀風體W3" panose="03000309000000000000" pitchFamily="65" charset="-120"/>
              </a:rPr>
            </a:br>
            <a:r>
              <a:rPr lang="zh-TW" sz="2000" dirty="0" smtClean="0">
                <a:solidFill>
                  <a:srgbClr val="EFEFEF"/>
                </a:solidFill>
                <a:latin typeface="華康秀風體W3" panose="03000309000000000000" pitchFamily="65" charset="-120"/>
                <a:ea typeface="華康秀風體W3" panose="03000309000000000000" pitchFamily="65" charset="-120"/>
              </a:rPr>
              <a:t>靈魂</a:t>
            </a:r>
            <a:r>
              <a:rPr lang="zh-TW" altLang="en-US" sz="2000" dirty="0">
                <a:solidFill>
                  <a:srgbClr val="EFEFEF"/>
                </a:solidFill>
                <a:latin typeface="華康秀風體W3" panose="03000309000000000000" pitchFamily="65" charset="-120"/>
                <a:ea typeface="華康秀風體W3" panose="03000309000000000000" pitchFamily="65" charset="-120"/>
              </a:rPr>
              <a:t>之</a:t>
            </a:r>
            <a:r>
              <a:rPr lang="zh-TW" sz="2000" dirty="0" smtClean="0">
                <a:solidFill>
                  <a:srgbClr val="EFEFEF"/>
                </a:solidFill>
                <a:latin typeface="華康秀風體W3" panose="03000309000000000000" pitchFamily="65" charset="-120"/>
                <a:ea typeface="華康秀風體W3" panose="03000309000000000000" pitchFamily="65" charset="-120"/>
              </a:rPr>
              <a:t>神</a:t>
            </a:r>
            <a:endParaRPr lang="zh-TW" sz="2000" dirty="0">
              <a:solidFill>
                <a:srgbClr val="EFEFEF"/>
              </a:solidFill>
              <a:latin typeface="華康秀風體W3" panose="03000309000000000000" pitchFamily="65" charset="-120"/>
              <a:ea typeface="華康秀風體W3" panose="03000309000000000000" pitchFamily="65" charset="-120"/>
            </a:endParaRPr>
          </a:p>
          <a:p>
            <a:pPr lvl="0">
              <a:spcBef>
                <a:spcPts val="0"/>
              </a:spcBef>
              <a:buNone/>
            </a:pPr>
            <a:r>
              <a:rPr lang="zh-TW" sz="1000" dirty="0">
                <a:solidFill>
                  <a:srgbClr val="EFEFEF"/>
                </a:solidFill>
                <a:highlight>
                  <a:srgbClr val="000000"/>
                </a:highlight>
              </a:rPr>
              <a:t> </a:t>
            </a:r>
          </a:p>
        </p:txBody>
      </p:sp>
      <p:pic>
        <p:nvPicPr>
          <p:cNvPr id="69" name="Shape 69" descr="David_Psyche_1795.jpg"/>
          <p:cNvPicPr preferRelativeResize="0"/>
          <p:nvPr/>
        </p:nvPicPr>
        <p:blipFill>
          <a:blip r:embed="rId3">
            <a:alphaModFix/>
          </a:blip>
          <a:stretch>
            <a:fillRect/>
          </a:stretch>
        </p:blipFill>
        <p:spPr>
          <a:xfrm>
            <a:off x="0" y="0"/>
            <a:ext cx="3780891" cy="5143500"/>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3"/>
        <p:cNvGrpSpPr/>
        <p:nvPr/>
      </p:nvGrpSpPr>
      <p:grpSpPr>
        <a:xfrm>
          <a:off x="0" y="0"/>
          <a:ext cx="0" cy="0"/>
          <a:chOff x="0" y="0"/>
          <a:chExt cx="0" cy="0"/>
        </a:xfrm>
      </p:grpSpPr>
      <p:pic>
        <p:nvPicPr>
          <p:cNvPr id="2" name="圖片 1"/>
          <p:cNvPicPr>
            <a:picLocks noChangeAspect="1"/>
          </p:cNvPicPr>
          <p:nvPr/>
        </p:nvPicPr>
        <p:blipFill rotWithShape="1">
          <a:blip r:embed="rId3"/>
          <a:srcRect l="20862" t="17751" r="35209" b="19313"/>
          <a:stretch/>
        </p:blipFill>
        <p:spPr>
          <a:xfrm>
            <a:off x="1272864" y="-1"/>
            <a:ext cx="6385561" cy="5143499"/>
          </a:xfrm>
          <a:prstGeom prst="rect">
            <a:avLst/>
          </a:prstGeom>
          <a:solidFill>
            <a:schemeClr val="bg1"/>
          </a:solidFill>
          <a:effectLst>
            <a:glow rad="127000">
              <a:schemeClr val="tx1"/>
            </a:glow>
            <a:reflection stA="10000" endPos="65000" dist="50800" dir="5400000" sy="-100000" algn="bl" rotWithShape="0"/>
            <a:softEdge rad="215900"/>
          </a:effectLst>
        </p:spPr>
      </p:pic>
      <p:sp>
        <p:nvSpPr>
          <p:cNvPr id="74" name="Shape 74"/>
          <p:cNvSpPr txBox="1">
            <a:spLocks noGrp="1"/>
          </p:cNvSpPr>
          <p:nvPr>
            <p:ph type="body" idx="1"/>
          </p:nvPr>
        </p:nvSpPr>
        <p:spPr>
          <a:xfrm>
            <a:off x="85644" y="0"/>
            <a:ext cx="8760000" cy="4839600"/>
          </a:xfrm>
          <a:prstGeom prst="rect">
            <a:avLst/>
          </a:prstGeom>
        </p:spPr>
        <p:txBody>
          <a:bodyPr lIns="91425" tIns="91425" rIns="91425" bIns="91425" anchor="t" anchorCtr="0">
            <a:noAutofit/>
          </a:bodyPr>
          <a:lstStyle/>
          <a:p>
            <a:pPr lvl="0" algn="just">
              <a:spcBef>
                <a:spcPts val="0"/>
              </a:spcBef>
              <a:buNone/>
            </a:pPr>
            <a:r>
              <a:rPr lang="zh-TW" altLang="en-US" sz="2000" dirty="0" smtClean="0">
                <a:solidFill>
                  <a:schemeClr val="bg1"/>
                </a:solidFill>
                <a:latin typeface="Berlin Sans FB Demi" panose="020E0802020502020306" pitchFamily="34" charset="0"/>
              </a:rPr>
              <a:t>　　</a:t>
            </a:r>
            <a:endParaRPr lang="en-US" altLang="zh-TW" sz="2000" dirty="0" smtClean="0">
              <a:solidFill>
                <a:schemeClr val="bg1"/>
              </a:solidFill>
              <a:latin typeface="Berlin Sans FB Demi" panose="020E0802020502020306" pitchFamily="34" charset="0"/>
            </a:endParaRPr>
          </a:p>
          <a:p>
            <a:pPr lvl="0" algn="just">
              <a:lnSpc>
                <a:spcPts val="3600"/>
              </a:lnSpc>
              <a:spcBef>
                <a:spcPts val="0"/>
              </a:spcBef>
              <a:buNone/>
            </a:pPr>
            <a:r>
              <a:rPr lang="zh-TW" altLang="en-US" sz="2000" dirty="0">
                <a:solidFill>
                  <a:schemeClr val="bg1"/>
                </a:solidFill>
                <a:latin typeface="Berlin Sans FB Demi" panose="020E0802020502020306" pitchFamily="34" charset="0"/>
              </a:rPr>
              <a:t>　</a:t>
            </a:r>
            <a:r>
              <a:rPr lang="zh-TW" altLang="en-US" sz="2000" dirty="0" smtClean="0">
                <a:solidFill>
                  <a:schemeClr val="bg1"/>
                </a:solidFill>
                <a:latin typeface="Berlin Sans FB Demi" panose="020E0802020502020306" pitchFamily="34" charset="0"/>
              </a:rPr>
              <a:t>　</a:t>
            </a:r>
            <a:r>
              <a:rPr lang="zh-TW" sz="2000" dirty="0" smtClean="0">
                <a:solidFill>
                  <a:schemeClr val="bg1"/>
                </a:solidFill>
                <a:latin typeface="Berlin Sans FB Demi" panose="020E0802020502020306" pitchFamily="34" charset="0"/>
              </a:rPr>
              <a:t>There </a:t>
            </a:r>
            <a:r>
              <a:rPr lang="zh-TW" sz="2000" dirty="0">
                <a:solidFill>
                  <a:schemeClr val="bg1"/>
                </a:solidFill>
                <a:latin typeface="Berlin Sans FB Demi" panose="020E0802020502020306" pitchFamily="34" charset="0"/>
              </a:rPr>
              <a:t>were once a king and queen, who had three daughters of conspicuous beauty. </a:t>
            </a:r>
            <a:r>
              <a:rPr lang="zh-TW" sz="2000" dirty="0">
                <a:solidFill>
                  <a:srgbClr val="FF0000"/>
                </a:solidFill>
                <a:latin typeface="Berlin Sans FB Demi" panose="020E0802020502020306" pitchFamily="34" charset="0"/>
              </a:rPr>
              <a:t>The youngest and most beautiful was Psyche</a:t>
            </a:r>
            <a:r>
              <a:rPr lang="zh-TW" sz="2000" dirty="0">
                <a:solidFill>
                  <a:schemeClr val="bg1"/>
                </a:solidFill>
                <a:latin typeface="Berlin Sans FB Demi" panose="020E0802020502020306" pitchFamily="34" charset="0"/>
              </a:rPr>
              <a:t>,</a:t>
            </a:r>
            <a:r>
              <a:rPr lang="zh-TW" sz="2000" dirty="0">
                <a:solidFill>
                  <a:schemeClr val="accent4"/>
                </a:solidFill>
                <a:latin typeface="Berlin Sans FB Demi" panose="020E0802020502020306" pitchFamily="34" charset="0"/>
              </a:rPr>
              <a:t> </a:t>
            </a:r>
            <a:r>
              <a:rPr lang="zh-TW" sz="2000" dirty="0">
                <a:solidFill>
                  <a:schemeClr val="bg1"/>
                </a:solidFill>
                <a:latin typeface="Berlin Sans FB Demi" panose="020E0802020502020306" pitchFamily="34" charset="0"/>
              </a:rPr>
              <a:t>whose admirers, neglecting the proper worship of the </a:t>
            </a:r>
            <a:r>
              <a:rPr lang="zh-TW" sz="2000" dirty="0">
                <a:solidFill>
                  <a:schemeClr val="bg1"/>
                </a:solidFill>
                <a:latin typeface="Berlin Sans FB Demi" panose="020E0802020502020306" pitchFamily="34" charset="0"/>
              </a:rPr>
              <a:t>love</a:t>
            </a:r>
            <a:r>
              <a:rPr lang="zh-TW" altLang="en-US" sz="2000" dirty="0">
                <a:solidFill>
                  <a:schemeClr val="bg1"/>
                </a:solidFill>
                <a:latin typeface="Berlin Sans FB Demi" panose="020E0802020502020306" pitchFamily="34" charset="0"/>
              </a:rPr>
              <a:t> </a:t>
            </a:r>
            <a:r>
              <a:rPr lang="zh-TW" sz="2000" dirty="0">
                <a:solidFill>
                  <a:schemeClr val="bg1"/>
                </a:solidFill>
                <a:latin typeface="Berlin Sans FB Demi" panose="020E0802020502020306" pitchFamily="34" charset="0"/>
              </a:rPr>
              <a:t>goddess </a:t>
            </a:r>
            <a:r>
              <a:rPr lang="zh-TW" sz="2000" b="1" dirty="0">
                <a:solidFill>
                  <a:srgbClr val="FF0000"/>
                </a:solidFill>
                <a:latin typeface="Berlin Sans FB Demi" panose="020E0802020502020306" pitchFamily="34" charset="0"/>
              </a:rPr>
              <a:t>Venus, instead prayed and made offerings to her</a:t>
            </a:r>
            <a:r>
              <a:rPr lang="zh-TW" sz="2000" dirty="0">
                <a:solidFill>
                  <a:schemeClr val="bg1"/>
                </a:solidFill>
                <a:latin typeface="Berlin Sans FB Demi" panose="020E0802020502020306" pitchFamily="34" charset="0"/>
              </a:rPr>
              <a:t>. </a:t>
            </a:r>
            <a:endParaRPr lang="en-US" altLang="zh-TW" sz="2000" dirty="0" smtClean="0">
              <a:solidFill>
                <a:schemeClr val="bg1"/>
              </a:solidFill>
              <a:latin typeface="Berlin Sans FB Demi" panose="020E0802020502020306" pitchFamily="34" charset="0"/>
            </a:endParaRPr>
          </a:p>
          <a:p>
            <a:pPr lvl="0" algn="just">
              <a:lnSpc>
                <a:spcPts val="3600"/>
              </a:lnSpc>
              <a:spcBef>
                <a:spcPts val="0"/>
              </a:spcBef>
              <a:buNone/>
            </a:pPr>
            <a:r>
              <a:rPr lang="zh-TW" altLang="en-US" sz="2000" dirty="0" smtClean="0">
                <a:solidFill>
                  <a:srgbClr val="EFEFEF"/>
                </a:solidFill>
                <a:latin typeface="華康秀風體W3" panose="03000309000000000000" pitchFamily="65" charset="-120"/>
                <a:ea typeface="華康秀風體W3" panose="03000309000000000000" pitchFamily="65" charset="-120"/>
              </a:rPr>
              <a:t>　　</a:t>
            </a:r>
            <a:r>
              <a:rPr lang="zh-TW" sz="2400" dirty="0" smtClean="0">
                <a:solidFill>
                  <a:srgbClr val="EFEFEF"/>
                </a:solidFill>
                <a:latin typeface="華康秀風體W3" panose="03000309000000000000" pitchFamily="65" charset="-120"/>
                <a:ea typeface="華康秀風體W3" panose="03000309000000000000" pitchFamily="65" charset="-120"/>
              </a:rPr>
              <a:t>曾經</a:t>
            </a:r>
            <a:r>
              <a:rPr lang="zh-TW" sz="2400" dirty="0">
                <a:solidFill>
                  <a:srgbClr val="EFEFEF"/>
                </a:solidFill>
                <a:latin typeface="華康秀風體W3" panose="03000309000000000000" pitchFamily="65" charset="-120"/>
                <a:ea typeface="華康秀風體W3" panose="03000309000000000000" pitchFamily="65" charset="-120"/>
              </a:rPr>
              <a:t>有一個國王</a:t>
            </a:r>
            <a:r>
              <a:rPr lang="zh-TW" sz="2400" dirty="0">
                <a:solidFill>
                  <a:srgbClr val="EFEFEF"/>
                </a:solidFill>
                <a:latin typeface="華康秀風體W3" panose="03000309000000000000" pitchFamily="65" charset="-120"/>
                <a:ea typeface="華康秀風體W3" panose="03000309000000000000" pitchFamily="65" charset="-120"/>
              </a:rPr>
              <a:t>和</a:t>
            </a:r>
            <a:r>
              <a:rPr lang="zh-TW" altLang="en-US" sz="2400" dirty="0">
                <a:solidFill>
                  <a:srgbClr val="EFEFEF"/>
                </a:solidFill>
                <a:latin typeface="華康秀風體W3" panose="03000309000000000000" pitchFamily="65" charset="-120"/>
                <a:ea typeface="華康秀風體W3" panose="03000309000000000000" pitchFamily="65" charset="-120"/>
              </a:rPr>
              <a:t>皇后</a:t>
            </a:r>
            <a:r>
              <a:rPr lang="zh-TW" sz="2400" dirty="0">
                <a:solidFill>
                  <a:srgbClr val="EFEFEF"/>
                </a:solidFill>
                <a:latin typeface="華康秀風體W3" panose="03000309000000000000" pitchFamily="65" charset="-120"/>
                <a:ea typeface="華康秀風體W3" panose="03000309000000000000" pitchFamily="65" charset="-120"/>
              </a:rPr>
              <a:t>，</a:t>
            </a:r>
            <a:r>
              <a:rPr lang="zh-TW" sz="2400" dirty="0">
                <a:solidFill>
                  <a:srgbClr val="EFEFEF"/>
                </a:solidFill>
                <a:latin typeface="華康秀風體W3" panose="03000309000000000000" pitchFamily="65" charset="-120"/>
                <a:ea typeface="華康秀風體W3" panose="03000309000000000000" pitchFamily="65" charset="-120"/>
              </a:rPr>
              <a:t>有三</a:t>
            </a:r>
            <a:r>
              <a:rPr lang="zh-TW" sz="2400" dirty="0">
                <a:solidFill>
                  <a:srgbClr val="EFEFEF"/>
                </a:solidFill>
                <a:latin typeface="華康秀風體W3" panose="03000309000000000000" pitchFamily="65" charset="-120"/>
                <a:ea typeface="華康秀風體W3" panose="03000309000000000000" pitchFamily="65" charset="-120"/>
              </a:rPr>
              <a:t>個</a:t>
            </a:r>
            <a:r>
              <a:rPr lang="zh-TW" altLang="en-US" sz="2400" dirty="0">
                <a:solidFill>
                  <a:srgbClr val="EFEFEF"/>
                </a:solidFill>
                <a:latin typeface="華康秀風體W3" panose="03000309000000000000" pitchFamily="65" charset="-120"/>
                <a:ea typeface="華康秀風體W3" panose="03000309000000000000" pitchFamily="65" charset="-120"/>
              </a:rPr>
              <a:t>非常</a:t>
            </a:r>
            <a:r>
              <a:rPr lang="zh-TW" altLang="en-US" sz="2400" dirty="0">
                <a:solidFill>
                  <a:srgbClr val="EFEFEF"/>
                </a:solidFill>
                <a:latin typeface="華康秀風體W3" panose="03000309000000000000" pitchFamily="65" charset="-120"/>
                <a:ea typeface="華康秀風體W3" panose="03000309000000000000" pitchFamily="65" charset="-120"/>
              </a:rPr>
              <a:t>漂亮</a:t>
            </a:r>
            <a:r>
              <a:rPr lang="zh-TW" sz="2400" dirty="0">
                <a:solidFill>
                  <a:srgbClr val="EFEFEF"/>
                </a:solidFill>
                <a:latin typeface="華康秀風體W3" panose="03000309000000000000" pitchFamily="65" charset="-120"/>
                <a:ea typeface="華康秀風體W3" panose="03000309000000000000" pitchFamily="65" charset="-120"/>
              </a:rPr>
              <a:t>的</a:t>
            </a:r>
            <a:r>
              <a:rPr lang="zh-TW" sz="2400" dirty="0">
                <a:solidFill>
                  <a:srgbClr val="EFEFEF"/>
                </a:solidFill>
                <a:latin typeface="華康秀風體W3" panose="03000309000000000000" pitchFamily="65" charset="-120"/>
                <a:ea typeface="華康秀風體W3" panose="03000309000000000000" pitchFamily="65" charset="-120"/>
              </a:rPr>
              <a:t>女兒。</a:t>
            </a:r>
            <a:r>
              <a:rPr lang="zh-TW" sz="2400" b="1" dirty="0">
                <a:solidFill>
                  <a:srgbClr val="FF0000"/>
                </a:solidFill>
                <a:latin typeface="華康秀風體W3" panose="03000309000000000000" pitchFamily="65" charset="-120"/>
                <a:ea typeface="華康秀風體W3" panose="03000309000000000000" pitchFamily="65" charset="-120"/>
              </a:rPr>
              <a:t>最年輕的Psyche也是最漂亮的那一個</a:t>
            </a:r>
            <a:r>
              <a:rPr lang="zh-TW" sz="2400" dirty="0">
                <a:solidFill>
                  <a:srgbClr val="EFEFEF"/>
                </a:solidFill>
                <a:latin typeface="華康秀風體W3" panose="03000309000000000000" pitchFamily="65" charset="-120"/>
                <a:ea typeface="華康秀風體W3" panose="03000309000000000000" pitchFamily="65" charset="-120"/>
              </a:rPr>
              <a:t>，</a:t>
            </a:r>
            <a:r>
              <a:rPr lang="zh-TW" sz="2400" dirty="0">
                <a:solidFill>
                  <a:srgbClr val="EFEFEF"/>
                </a:solidFill>
                <a:latin typeface="華康秀風體W3" panose="03000309000000000000" pitchFamily="65" charset="-120"/>
                <a:ea typeface="華康秀風體W3" panose="03000309000000000000" pitchFamily="65" charset="-120"/>
              </a:rPr>
              <a:t>因為</a:t>
            </a:r>
            <a:r>
              <a:rPr lang="zh-TW" altLang="en-US" sz="2400" dirty="0">
                <a:solidFill>
                  <a:srgbClr val="EFEFEF"/>
                </a:solidFill>
                <a:latin typeface="華康秀風體W3" panose="03000309000000000000" pitchFamily="65" charset="-120"/>
                <a:ea typeface="華康秀風體W3" panose="03000309000000000000" pitchFamily="65" charset="-120"/>
              </a:rPr>
              <a:t>她</a:t>
            </a:r>
            <a:r>
              <a:rPr lang="zh-TW" sz="2400" dirty="0">
                <a:solidFill>
                  <a:srgbClr val="EFEFEF"/>
                </a:solidFill>
                <a:latin typeface="華康秀風體W3" panose="03000309000000000000" pitchFamily="65" charset="-120"/>
                <a:ea typeface="華康秀風體W3" panose="03000309000000000000" pitchFamily="65" charset="-120"/>
              </a:rPr>
              <a:t>太</a:t>
            </a:r>
            <a:r>
              <a:rPr lang="zh-TW" sz="2400" dirty="0">
                <a:solidFill>
                  <a:srgbClr val="EFEFEF"/>
                </a:solidFill>
                <a:latin typeface="華康秀風體W3" panose="03000309000000000000" pitchFamily="65" charset="-120"/>
                <a:ea typeface="華康秀風體W3" panose="03000309000000000000" pitchFamily="65" charset="-120"/>
              </a:rPr>
              <a:t>漂亮</a:t>
            </a:r>
            <a:r>
              <a:rPr lang="zh-TW" sz="2400" dirty="0">
                <a:solidFill>
                  <a:srgbClr val="EFEFEF"/>
                </a:solidFill>
                <a:latin typeface="華康秀風體W3" panose="03000309000000000000" pitchFamily="65" charset="-120"/>
                <a:ea typeface="華康秀風體W3" panose="03000309000000000000" pitchFamily="65" charset="-120"/>
              </a:rPr>
              <a:t>了</a:t>
            </a:r>
            <a:r>
              <a:rPr lang="zh-TW" altLang="en-US" sz="2400" dirty="0">
                <a:solidFill>
                  <a:srgbClr val="EFEFEF"/>
                </a:solidFill>
                <a:latin typeface="華康秀風體W3" panose="03000309000000000000" pitchFamily="65" charset="-120"/>
                <a:ea typeface="華康秀風體W3" panose="03000309000000000000" pitchFamily="65" charset="-120"/>
              </a:rPr>
              <a:t>，</a:t>
            </a:r>
            <a:r>
              <a:rPr lang="zh-TW" altLang="en-US" sz="2400" b="1" dirty="0">
                <a:solidFill>
                  <a:srgbClr val="FF0000"/>
                </a:solidFill>
                <a:latin typeface="華康秀風體W3" panose="03000309000000000000" pitchFamily="65" charset="-120"/>
                <a:ea typeface="華康秀風體W3" panose="03000309000000000000" pitchFamily="65" charset="-120"/>
              </a:rPr>
              <a:t>她</a:t>
            </a:r>
            <a:r>
              <a:rPr lang="zh-TW" sz="2400" b="1" dirty="0">
                <a:solidFill>
                  <a:srgbClr val="FF0000"/>
                </a:solidFill>
                <a:latin typeface="華康秀風體W3" panose="03000309000000000000" pitchFamily="65" charset="-120"/>
                <a:ea typeface="華康秀風體W3" panose="03000309000000000000" pitchFamily="65" charset="-120"/>
              </a:rPr>
              <a:t>的</a:t>
            </a:r>
            <a:r>
              <a:rPr lang="zh-TW" sz="2400" b="1" dirty="0">
                <a:solidFill>
                  <a:srgbClr val="FF0000"/>
                </a:solidFill>
                <a:latin typeface="華康秀風體W3" panose="03000309000000000000" pitchFamily="65" charset="-120"/>
                <a:ea typeface="華康秀風體W3" panose="03000309000000000000" pitchFamily="65" charset="-120"/>
              </a:rPr>
              <a:t>愛慕者們忽視</a:t>
            </a:r>
            <a:r>
              <a:rPr lang="zh-TW" sz="2400" b="1" dirty="0">
                <a:solidFill>
                  <a:srgbClr val="FF0000"/>
                </a:solidFill>
                <a:latin typeface="華康秀風體W3" panose="03000309000000000000" pitchFamily="65" charset="-120"/>
                <a:ea typeface="華康秀風體W3" panose="03000309000000000000" pitchFamily="65" charset="-120"/>
              </a:rPr>
              <a:t>對</a:t>
            </a:r>
            <a:r>
              <a:rPr lang="zh-TW" altLang="en-US" sz="2400" b="1" dirty="0">
                <a:solidFill>
                  <a:srgbClr val="FF0000"/>
                </a:solidFill>
                <a:latin typeface="華康秀風體W3" panose="03000309000000000000" pitchFamily="65" charset="-120"/>
                <a:ea typeface="華康秀風體W3" panose="03000309000000000000" pitchFamily="65" charset="-120"/>
              </a:rPr>
              <a:t>於</a:t>
            </a:r>
            <a:r>
              <a:rPr lang="zh-TW" altLang="en-US" sz="2400" b="1" dirty="0">
                <a:solidFill>
                  <a:srgbClr val="FF0000"/>
                </a:solidFill>
                <a:latin typeface="華康秀風體W3" panose="03000309000000000000" pitchFamily="65" charset="-120"/>
                <a:ea typeface="華康秀風體W3" panose="03000309000000000000" pitchFamily="65" charset="-120"/>
              </a:rPr>
              <a:t>女</a:t>
            </a:r>
            <a:r>
              <a:rPr lang="zh-TW" sz="2400" b="1" dirty="0">
                <a:solidFill>
                  <a:srgbClr val="FF0000"/>
                </a:solidFill>
                <a:latin typeface="華康秀風體W3" panose="03000309000000000000" pitchFamily="65" charset="-120"/>
                <a:ea typeface="華康秀風體W3" panose="03000309000000000000" pitchFamily="65" charset="-120"/>
              </a:rPr>
              <a:t>神</a:t>
            </a:r>
            <a:r>
              <a:rPr lang="zh-TW" sz="2400" b="1" dirty="0">
                <a:solidFill>
                  <a:srgbClr val="FF0000"/>
                </a:solidFill>
                <a:latin typeface="華康秀風體W3" panose="03000309000000000000" pitchFamily="65" charset="-120"/>
                <a:ea typeface="華康秀風體W3" panose="03000309000000000000" pitchFamily="65" charset="-120"/>
              </a:rPr>
              <a:t>Venus的</a:t>
            </a:r>
            <a:r>
              <a:rPr lang="zh-TW" sz="2400" b="1" dirty="0">
                <a:solidFill>
                  <a:srgbClr val="FF0000"/>
                </a:solidFill>
                <a:latin typeface="華康秀風體W3" panose="03000309000000000000" pitchFamily="65" charset="-120"/>
                <a:ea typeface="華康秀風體W3" panose="03000309000000000000" pitchFamily="65" charset="-120"/>
              </a:rPr>
              <a:t>崇拜</a:t>
            </a:r>
            <a:r>
              <a:rPr lang="zh-TW" sz="2400" dirty="0">
                <a:solidFill>
                  <a:srgbClr val="EFEFEF"/>
                </a:solidFill>
                <a:latin typeface="華康秀風體W3" panose="03000309000000000000" pitchFamily="65" charset="-120"/>
                <a:ea typeface="華康秀風體W3" panose="03000309000000000000" pitchFamily="65" charset="-120"/>
              </a:rPr>
              <a:t>。</a:t>
            </a:r>
            <a:endParaRPr sz="2400" dirty="0">
              <a:solidFill>
                <a:srgbClr val="EFEFEF"/>
              </a:solidFill>
              <a:latin typeface="華康秀風體W3" panose="03000309000000000000" pitchFamily="65" charset="-120"/>
              <a:ea typeface="華康秀風體W3" panose="03000309000000000000" pitchFamily="65" charset="-12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矩形 3"/>
          <p:cNvSpPr/>
          <p:nvPr/>
        </p:nvSpPr>
        <p:spPr>
          <a:xfrm>
            <a:off x="255181" y="212734"/>
            <a:ext cx="4572000" cy="2246769"/>
          </a:xfrm>
          <a:prstGeom prst="rect">
            <a:avLst/>
          </a:prstGeom>
        </p:spPr>
        <p:txBody>
          <a:bodyPr>
            <a:spAutoFit/>
          </a:bodyPr>
          <a:lstStyle/>
          <a:p>
            <a:pPr lvl="0" algn="just"/>
            <a:r>
              <a:rPr lang="zh-TW" altLang="en-US" sz="2000" dirty="0">
                <a:solidFill>
                  <a:schemeClr val="bg1"/>
                </a:solidFill>
                <a:latin typeface="Berlin Sans FB Demi" panose="020E0802020502020306" pitchFamily="34" charset="0"/>
              </a:rPr>
              <a:t>　</a:t>
            </a:r>
            <a:r>
              <a:rPr lang="zh-TW" altLang="en-US" sz="2000" dirty="0" smtClean="0">
                <a:solidFill>
                  <a:schemeClr val="bg1"/>
                </a:solidFill>
                <a:latin typeface="Berlin Sans FB Demi" panose="020E0802020502020306" pitchFamily="34" charset="0"/>
              </a:rPr>
              <a:t>　</a:t>
            </a:r>
            <a:r>
              <a:rPr lang="zh-TW" altLang="zh-TW" sz="2000" dirty="0" smtClean="0">
                <a:solidFill>
                  <a:schemeClr val="bg1"/>
                </a:solidFill>
                <a:latin typeface="Berlin Sans FB Demi" panose="020E0802020502020306" pitchFamily="34" charset="0"/>
              </a:rPr>
              <a:t>It </a:t>
            </a:r>
            <a:r>
              <a:rPr lang="zh-TW" altLang="zh-TW" sz="2000" dirty="0">
                <a:solidFill>
                  <a:schemeClr val="bg1"/>
                </a:solidFill>
                <a:latin typeface="Berlin Sans FB Demi" panose="020E0802020502020306" pitchFamily="34" charset="0"/>
              </a:rPr>
              <a:t>was rumored that </a:t>
            </a:r>
            <a:r>
              <a:rPr lang="zh-TW" altLang="zh-TW" sz="2000" dirty="0">
                <a:solidFill>
                  <a:schemeClr val="accent1">
                    <a:lumMod val="75000"/>
                  </a:schemeClr>
                </a:solidFill>
                <a:latin typeface="Berlin Sans FB Demi" panose="020E0802020502020306" pitchFamily="34" charset="0"/>
              </a:rPr>
              <a:t>she was the second coming of Venus</a:t>
            </a:r>
            <a:r>
              <a:rPr lang="zh-TW" altLang="zh-TW" sz="2000" dirty="0">
                <a:solidFill>
                  <a:schemeClr val="bg1"/>
                </a:solidFill>
                <a:latin typeface="Berlin Sans FB Demi" panose="020E0802020502020306" pitchFamily="34" charset="0"/>
              </a:rPr>
              <a:t>, or </a:t>
            </a:r>
            <a:r>
              <a:rPr lang="zh-TW" altLang="zh-TW" sz="2000" dirty="0">
                <a:solidFill>
                  <a:schemeClr val="accent1">
                    <a:lumMod val="75000"/>
                  </a:schemeClr>
                </a:solidFill>
                <a:latin typeface="Berlin Sans FB Demi" panose="020E0802020502020306" pitchFamily="34" charset="0"/>
              </a:rPr>
              <a:t>the daughter of Venus</a:t>
            </a:r>
            <a:r>
              <a:rPr lang="zh-TW" altLang="zh-TW" sz="2000" dirty="0">
                <a:solidFill>
                  <a:schemeClr val="bg1"/>
                </a:solidFill>
                <a:latin typeface="Berlin Sans FB Demi" panose="020E0802020502020306" pitchFamily="34" charset="0"/>
              </a:rPr>
              <a:t> from an unseemly union between the goddess and a mortal. </a:t>
            </a:r>
            <a:r>
              <a:rPr lang="zh-TW" altLang="zh-TW" sz="2000" dirty="0">
                <a:solidFill>
                  <a:schemeClr val="accent1">
                    <a:lumMod val="75000"/>
                  </a:schemeClr>
                </a:solidFill>
                <a:latin typeface="Berlin Sans FB Demi" panose="020E0802020502020306" pitchFamily="34" charset="0"/>
              </a:rPr>
              <a:t>Venus is offended, and commissions Cupid to work her revenge</a:t>
            </a:r>
            <a:r>
              <a:rPr lang="zh-TW" altLang="zh-TW" sz="2000" dirty="0">
                <a:solidFill>
                  <a:schemeClr val="bg1"/>
                </a:solidFill>
                <a:latin typeface="Berlin Sans FB Demi" panose="020E0802020502020306" pitchFamily="34" charset="0"/>
              </a:rPr>
              <a:t>.</a:t>
            </a:r>
          </a:p>
        </p:txBody>
      </p:sp>
      <p:sp>
        <p:nvSpPr>
          <p:cNvPr id="5" name="矩形 4"/>
          <p:cNvSpPr/>
          <p:nvPr/>
        </p:nvSpPr>
        <p:spPr>
          <a:xfrm>
            <a:off x="255181" y="2872269"/>
            <a:ext cx="4572000" cy="1938992"/>
          </a:xfrm>
          <a:prstGeom prst="rect">
            <a:avLst/>
          </a:prstGeom>
        </p:spPr>
        <p:txBody>
          <a:bodyPr>
            <a:spAutoFit/>
          </a:bodyPr>
          <a:lstStyle/>
          <a:p>
            <a:pPr lvl="0" algn="just"/>
            <a:r>
              <a:rPr lang="zh-TW" altLang="en-US" sz="2400" dirty="0" smtClean="0">
                <a:solidFill>
                  <a:srgbClr val="EFEFEF"/>
                </a:solidFill>
                <a:latin typeface="華康秀風體W3" panose="03000309000000000000" pitchFamily="65" charset="-120"/>
                <a:ea typeface="華康秀風體W3" panose="03000309000000000000" pitchFamily="65" charset="-120"/>
              </a:rPr>
              <a:t>　　謠傳</a:t>
            </a:r>
            <a:r>
              <a:rPr lang="zh-TW" altLang="en-US" sz="2400" dirty="0">
                <a:solidFill>
                  <a:srgbClr val="EFEFEF"/>
                </a:solidFill>
                <a:latin typeface="華康秀風體W3" panose="03000309000000000000" pitchFamily="65" charset="-120"/>
                <a:ea typeface="華康秀風體W3" panose="03000309000000000000" pitchFamily="65" charset="-120"/>
              </a:rPr>
              <a:t>她就是</a:t>
            </a:r>
            <a:r>
              <a:rPr lang="zh-TW" altLang="en-US" sz="2400" b="1" dirty="0">
                <a:solidFill>
                  <a:schemeClr val="accent1">
                    <a:lumMod val="75000"/>
                  </a:schemeClr>
                </a:solidFill>
                <a:latin typeface="華康秀風體W3" panose="03000309000000000000" pitchFamily="65" charset="-120"/>
                <a:ea typeface="華康秀風體W3" panose="03000309000000000000" pitchFamily="65" charset="-120"/>
              </a:rPr>
              <a:t>女神</a:t>
            </a:r>
            <a:r>
              <a:rPr lang="en-US" altLang="zh-TW" sz="2400" b="1" dirty="0">
                <a:solidFill>
                  <a:schemeClr val="accent1">
                    <a:lumMod val="75000"/>
                  </a:schemeClr>
                </a:solidFill>
                <a:latin typeface="華康秀風體W3" panose="03000309000000000000" pitchFamily="65" charset="-120"/>
                <a:ea typeface="華康秀風體W3" panose="03000309000000000000" pitchFamily="65" charset="-120"/>
              </a:rPr>
              <a:t>Venus</a:t>
            </a:r>
            <a:r>
              <a:rPr lang="zh-TW" altLang="en-US" sz="2400" b="1" dirty="0">
                <a:solidFill>
                  <a:schemeClr val="accent1">
                    <a:lumMod val="75000"/>
                  </a:schemeClr>
                </a:solidFill>
                <a:latin typeface="華康秀風體W3" panose="03000309000000000000" pitchFamily="65" charset="-120"/>
                <a:ea typeface="華康秀風體W3" panose="03000309000000000000" pitchFamily="65" charset="-120"/>
              </a:rPr>
              <a:t>轉世</a:t>
            </a:r>
            <a:r>
              <a:rPr lang="zh-TW" altLang="en-US" sz="2400" dirty="0">
                <a:solidFill>
                  <a:srgbClr val="EFEFEF"/>
                </a:solidFill>
                <a:latin typeface="華康秀風體W3" panose="03000309000000000000" pitchFamily="65" charset="-120"/>
                <a:ea typeface="華康秀風體W3" panose="03000309000000000000" pitchFamily="65" charset="-120"/>
              </a:rPr>
              <a:t>，或是</a:t>
            </a:r>
            <a:r>
              <a:rPr lang="en-US" altLang="zh-TW" sz="2400" b="1" dirty="0">
                <a:solidFill>
                  <a:schemeClr val="accent1">
                    <a:lumMod val="75000"/>
                  </a:schemeClr>
                </a:solidFill>
                <a:latin typeface="華康秀風體W3" panose="03000309000000000000" pitchFamily="65" charset="-120"/>
                <a:ea typeface="華康秀風體W3" panose="03000309000000000000" pitchFamily="65" charset="-120"/>
              </a:rPr>
              <a:t>Venus</a:t>
            </a:r>
            <a:r>
              <a:rPr lang="zh-TW" altLang="en-US" sz="2400" b="1" dirty="0">
                <a:solidFill>
                  <a:schemeClr val="accent1">
                    <a:lumMod val="75000"/>
                  </a:schemeClr>
                </a:solidFill>
                <a:latin typeface="華康秀風體W3" panose="03000309000000000000" pitchFamily="65" charset="-120"/>
                <a:ea typeface="華康秀風體W3" panose="03000309000000000000" pitchFamily="65" charset="-120"/>
              </a:rPr>
              <a:t>的女兒</a:t>
            </a:r>
            <a:r>
              <a:rPr lang="zh-TW" altLang="en-US" sz="2400" dirty="0">
                <a:solidFill>
                  <a:srgbClr val="EFEFEF"/>
                </a:solidFill>
                <a:latin typeface="華康秀風體W3" panose="03000309000000000000" pitchFamily="65" charset="-120"/>
                <a:ea typeface="華康秀風體W3" panose="03000309000000000000" pitchFamily="65" charset="-120"/>
              </a:rPr>
              <a:t>，但是把神跟一般人論唯一談是不禮貌的。</a:t>
            </a:r>
            <a:r>
              <a:rPr lang="en-US" altLang="zh-TW" sz="2400" b="1" dirty="0">
                <a:solidFill>
                  <a:schemeClr val="accent1">
                    <a:lumMod val="75000"/>
                  </a:schemeClr>
                </a:solidFill>
                <a:latin typeface="華康秀風體W3" panose="03000309000000000000" pitchFamily="65" charset="-120"/>
                <a:ea typeface="華康秀風體W3" panose="03000309000000000000" pitchFamily="65" charset="-120"/>
              </a:rPr>
              <a:t>Venus</a:t>
            </a:r>
            <a:r>
              <a:rPr lang="zh-TW" altLang="en-US" sz="2400" b="1" dirty="0">
                <a:solidFill>
                  <a:schemeClr val="accent1">
                    <a:lumMod val="75000"/>
                  </a:schemeClr>
                </a:solidFill>
                <a:latin typeface="華康秀風體W3" panose="03000309000000000000" pitchFamily="65" charset="-120"/>
                <a:ea typeface="華康秀風體W3" panose="03000309000000000000" pitchFamily="65" charset="-120"/>
              </a:rPr>
              <a:t>覺得自己被冒犯，並且命令</a:t>
            </a:r>
            <a:r>
              <a:rPr lang="en-US" altLang="zh-TW" sz="2400" b="1" dirty="0">
                <a:solidFill>
                  <a:schemeClr val="accent1">
                    <a:lumMod val="75000"/>
                  </a:schemeClr>
                </a:solidFill>
                <a:latin typeface="華康秀風體W3" panose="03000309000000000000" pitchFamily="65" charset="-120"/>
                <a:ea typeface="華康秀風體W3" panose="03000309000000000000" pitchFamily="65" charset="-120"/>
              </a:rPr>
              <a:t>Cupid</a:t>
            </a:r>
            <a:r>
              <a:rPr lang="zh-TW" altLang="en-US" sz="2400" b="1" dirty="0">
                <a:solidFill>
                  <a:schemeClr val="accent1">
                    <a:lumMod val="75000"/>
                  </a:schemeClr>
                </a:solidFill>
                <a:latin typeface="華康秀風體W3" panose="03000309000000000000" pitchFamily="65" charset="-120"/>
                <a:ea typeface="華康秀風體W3" panose="03000309000000000000" pitchFamily="65" charset="-120"/>
              </a:rPr>
              <a:t>去對</a:t>
            </a:r>
            <a:r>
              <a:rPr lang="en-US" altLang="zh-TW" sz="2400" b="1" dirty="0">
                <a:solidFill>
                  <a:schemeClr val="accent1">
                    <a:lumMod val="75000"/>
                  </a:schemeClr>
                </a:solidFill>
                <a:latin typeface="華康秀風體W3" panose="03000309000000000000" pitchFamily="65" charset="-120"/>
                <a:ea typeface="華康秀風體W3" panose="03000309000000000000" pitchFamily="65" charset="-120"/>
              </a:rPr>
              <a:t>Psyche</a:t>
            </a:r>
            <a:r>
              <a:rPr lang="zh-TW" altLang="en-US" sz="2400" b="1" dirty="0">
                <a:solidFill>
                  <a:schemeClr val="accent1">
                    <a:lumMod val="75000"/>
                  </a:schemeClr>
                </a:solidFill>
                <a:latin typeface="華康秀風體W3" panose="03000309000000000000" pitchFamily="65" charset="-120"/>
                <a:ea typeface="華康秀風體W3" panose="03000309000000000000" pitchFamily="65" charset="-120"/>
              </a:rPr>
              <a:t>報復</a:t>
            </a:r>
            <a:r>
              <a:rPr lang="zh-TW" altLang="en-US" sz="2400" dirty="0">
                <a:solidFill>
                  <a:srgbClr val="EFEFEF"/>
                </a:solidFill>
                <a:latin typeface="華康秀風體W3" panose="03000309000000000000" pitchFamily="65" charset="-120"/>
                <a:ea typeface="華康秀風體W3" panose="03000309000000000000" pitchFamily="65" charset="-120"/>
              </a:rPr>
              <a:t>。</a:t>
            </a:r>
          </a:p>
        </p:txBody>
      </p:sp>
      <p:pic>
        <p:nvPicPr>
          <p:cNvPr id="6" name="圖片 5"/>
          <p:cNvPicPr>
            <a:picLocks noChangeAspect="1"/>
          </p:cNvPicPr>
          <p:nvPr/>
        </p:nvPicPr>
        <p:blipFill rotWithShape="1">
          <a:blip r:embed="rId2"/>
          <a:srcRect l="8459" r="11867"/>
          <a:stretch/>
        </p:blipFill>
        <p:spPr>
          <a:xfrm>
            <a:off x="4827181" y="467834"/>
            <a:ext cx="4188916" cy="4184016"/>
          </a:xfrm>
          <a:prstGeom prst="rect">
            <a:avLst/>
          </a:prstGeom>
          <a:ln>
            <a:noFill/>
          </a:ln>
          <a:effectLst>
            <a:softEdge rad="112500"/>
          </a:effectLst>
        </p:spPr>
      </p:pic>
    </p:spTree>
    <p:extLst>
      <p:ext uri="{BB962C8B-B14F-4D97-AF65-F5344CB8AC3E}">
        <p14:creationId xmlns:p14="http://schemas.microsoft.com/office/powerpoint/2010/main" val="8253150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矩形 3"/>
          <p:cNvSpPr/>
          <p:nvPr/>
        </p:nvSpPr>
        <p:spPr>
          <a:xfrm>
            <a:off x="3349256" y="153077"/>
            <a:ext cx="5635256" cy="2554545"/>
          </a:xfrm>
          <a:prstGeom prst="rect">
            <a:avLst/>
          </a:prstGeom>
        </p:spPr>
        <p:txBody>
          <a:bodyPr wrap="square">
            <a:spAutoFit/>
          </a:bodyPr>
          <a:lstStyle/>
          <a:p>
            <a:pPr algn="just">
              <a:lnSpc>
                <a:spcPts val="3200"/>
              </a:lnSpc>
            </a:pPr>
            <a:r>
              <a:rPr lang="zh-TW" altLang="en-US" sz="2000" dirty="0" smtClean="0">
                <a:solidFill>
                  <a:schemeClr val="bg1"/>
                </a:solidFill>
                <a:latin typeface="Berlin Sans FB Demi" panose="020E0802020502020306" pitchFamily="34" charset="0"/>
              </a:rPr>
              <a:t>　　</a:t>
            </a:r>
            <a:r>
              <a:rPr lang="zh-TW" altLang="zh-TW" sz="2000" dirty="0" smtClean="0">
                <a:solidFill>
                  <a:srgbClr val="FFCC00"/>
                </a:solidFill>
                <a:latin typeface="Berlin Sans FB Demi" panose="020E0802020502020306" pitchFamily="34" charset="0"/>
              </a:rPr>
              <a:t>Cupid </a:t>
            </a:r>
            <a:r>
              <a:rPr lang="zh-TW" altLang="zh-TW" sz="2000" dirty="0">
                <a:solidFill>
                  <a:srgbClr val="FFCC00"/>
                </a:solidFill>
                <a:latin typeface="Berlin Sans FB Demi" panose="020E0802020502020306" pitchFamily="34" charset="0"/>
              </a:rPr>
              <a:t>instead scratches himself with his own dart</a:t>
            </a:r>
            <a:r>
              <a:rPr lang="zh-TW" altLang="zh-TW" sz="2000" dirty="0">
                <a:solidFill>
                  <a:schemeClr val="bg1"/>
                </a:solidFill>
                <a:latin typeface="Berlin Sans FB Demi" panose="020E0802020502020306" pitchFamily="34" charset="0"/>
              </a:rPr>
              <a:t>, which makes any living thing fall in love with the first thing it sees. As soon as Cupid scratches </a:t>
            </a:r>
            <a:r>
              <a:rPr lang="zh-TW" altLang="zh-TW" sz="2000" dirty="0">
                <a:solidFill>
                  <a:srgbClr val="FFCC00"/>
                </a:solidFill>
                <a:latin typeface="Berlin Sans FB Demi" panose="020E0802020502020306" pitchFamily="34" charset="0"/>
              </a:rPr>
              <a:t>himself he falls deeply in love with Psyche</a:t>
            </a:r>
            <a:r>
              <a:rPr lang="zh-TW" altLang="zh-TW" sz="2000" dirty="0">
                <a:solidFill>
                  <a:schemeClr val="bg1"/>
                </a:solidFill>
                <a:latin typeface="Berlin Sans FB Demi" panose="020E0802020502020306" pitchFamily="34" charset="0"/>
              </a:rPr>
              <a:t> and </a:t>
            </a:r>
            <a:r>
              <a:rPr lang="zh-TW" altLang="zh-TW" sz="2000" dirty="0">
                <a:solidFill>
                  <a:srgbClr val="FFCC00"/>
                </a:solidFill>
                <a:latin typeface="Berlin Sans FB Demi" panose="020E0802020502020306" pitchFamily="34" charset="0"/>
              </a:rPr>
              <a:t>disobeys his mother's order to make Psyche fall in love with something </a:t>
            </a:r>
            <a:r>
              <a:rPr lang="zh-TW" altLang="zh-TW" sz="2000" dirty="0" smtClean="0">
                <a:solidFill>
                  <a:srgbClr val="FFCC00"/>
                </a:solidFill>
                <a:latin typeface="Berlin Sans FB Demi" panose="020E0802020502020306" pitchFamily="34" charset="0"/>
              </a:rPr>
              <a:t>hideous</a:t>
            </a:r>
            <a:r>
              <a:rPr lang="en-US" altLang="zh-TW" sz="2000" dirty="0" smtClean="0">
                <a:solidFill>
                  <a:srgbClr val="FFCC00"/>
                </a:solidFill>
                <a:latin typeface="Berlin Sans FB Demi" panose="020E0802020502020306" pitchFamily="34" charset="0"/>
              </a:rPr>
              <a:t>.</a:t>
            </a:r>
            <a:endParaRPr lang="zh-TW" altLang="en-US" sz="2000" dirty="0">
              <a:solidFill>
                <a:srgbClr val="FFCC00"/>
              </a:solidFill>
              <a:latin typeface="Berlin Sans FB Demi" panose="020E0802020502020306" pitchFamily="34" charset="0"/>
            </a:endParaRPr>
          </a:p>
        </p:txBody>
      </p:sp>
      <p:sp>
        <p:nvSpPr>
          <p:cNvPr id="5" name="矩形 4"/>
          <p:cNvSpPr/>
          <p:nvPr/>
        </p:nvSpPr>
        <p:spPr>
          <a:xfrm>
            <a:off x="3349256" y="2779459"/>
            <a:ext cx="5635256" cy="2144177"/>
          </a:xfrm>
          <a:prstGeom prst="rect">
            <a:avLst/>
          </a:prstGeom>
        </p:spPr>
        <p:txBody>
          <a:bodyPr wrap="square">
            <a:spAutoFit/>
          </a:bodyPr>
          <a:lstStyle/>
          <a:p>
            <a:pPr lvl="0" algn="just">
              <a:lnSpc>
                <a:spcPts val="3200"/>
              </a:lnSpc>
            </a:pPr>
            <a:r>
              <a:rPr lang="zh-TW" altLang="en-US" dirty="0" smtClean="0">
                <a:solidFill>
                  <a:srgbClr val="FFFFFF"/>
                </a:solidFill>
                <a:highlight>
                  <a:srgbClr val="000000"/>
                </a:highlight>
              </a:rPr>
              <a:t>　　　</a:t>
            </a:r>
            <a:r>
              <a:rPr lang="zh-TW" altLang="en-US" sz="2400" dirty="0" smtClean="0">
                <a:solidFill>
                  <a:srgbClr val="EFEFEF"/>
                </a:solidFill>
                <a:latin typeface="華康秀風體W3" panose="03000309000000000000" pitchFamily="65" charset="-120"/>
                <a:ea typeface="華康秀風體W3" panose="03000309000000000000" pitchFamily="65" charset="-120"/>
              </a:rPr>
              <a:t>任何</a:t>
            </a:r>
            <a:r>
              <a:rPr lang="zh-TW" altLang="en-US" sz="2400" dirty="0">
                <a:solidFill>
                  <a:srgbClr val="EFEFEF"/>
                </a:solidFill>
                <a:latin typeface="華康秀風體W3" panose="03000309000000000000" pitchFamily="65" charset="-120"/>
                <a:ea typeface="華康秀風體W3" panose="03000309000000000000" pitchFamily="65" charset="-120"/>
              </a:rPr>
              <a:t>被</a:t>
            </a:r>
            <a:r>
              <a:rPr lang="zh-TW" altLang="zh-TW" sz="2400" dirty="0">
                <a:solidFill>
                  <a:srgbClr val="EFEFEF"/>
                </a:solidFill>
                <a:latin typeface="華康秀風體W3" panose="03000309000000000000" pitchFamily="65" charset="-120"/>
                <a:ea typeface="華康秀風體W3" panose="03000309000000000000" pitchFamily="65" charset="-120"/>
              </a:rPr>
              <a:t>Cupid</a:t>
            </a:r>
            <a:r>
              <a:rPr lang="zh-TW" altLang="en-US" sz="2400" dirty="0">
                <a:solidFill>
                  <a:srgbClr val="EFEFEF"/>
                </a:solidFill>
                <a:latin typeface="華康秀風體W3" panose="03000309000000000000" pitchFamily="65" charset="-120"/>
                <a:ea typeface="華康秀風體W3" panose="03000309000000000000" pitchFamily="65" charset="-120"/>
              </a:rPr>
              <a:t>的箭射到的人，</a:t>
            </a:r>
            <a:r>
              <a:rPr lang="zh-TW" altLang="zh-TW" sz="2400" dirty="0">
                <a:solidFill>
                  <a:srgbClr val="EFEFEF"/>
                </a:solidFill>
                <a:latin typeface="華康秀風體W3" panose="03000309000000000000" pitchFamily="65" charset="-120"/>
                <a:ea typeface="華康秀風體W3" panose="03000309000000000000" pitchFamily="65" charset="-120"/>
              </a:rPr>
              <a:t>會愛上看到的第一件</a:t>
            </a:r>
            <a:r>
              <a:rPr lang="zh-TW" altLang="zh-TW" sz="2400" dirty="0">
                <a:solidFill>
                  <a:srgbClr val="EFEFEF"/>
                </a:solidFill>
                <a:latin typeface="華康秀風體W3" panose="03000309000000000000" pitchFamily="65" charset="-120"/>
                <a:ea typeface="華康秀風體W3" panose="03000309000000000000" pitchFamily="65" charset="-120"/>
              </a:rPr>
              <a:t>事情</a:t>
            </a:r>
            <a:r>
              <a:rPr lang="zh-TW" altLang="en-US" sz="2400" dirty="0">
                <a:solidFill>
                  <a:srgbClr val="EFEFEF"/>
                </a:solidFill>
                <a:latin typeface="華康秀風體W3" panose="03000309000000000000" pitchFamily="65" charset="-120"/>
                <a:ea typeface="華康秀風體W3" panose="03000309000000000000" pitchFamily="65" charset="-120"/>
              </a:rPr>
              <a:t>，然而，</a:t>
            </a:r>
            <a:r>
              <a:rPr lang="zh-TW" altLang="en-US" sz="2400" b="1" dirty="0">
                <a:solidFill>
                  <a:srgbClr val="FFCC00"/>
                </a:solidFill>
                <a:latin typeface="華康秀風體W3" panose="03000309000000000000" pitchFamily="65" charset="-120"/>
                <a:ea typeface="華康秀風體W3" panose="03000309000000000000" pitchFamily="65" charset="-120"/>
              </a:rPr>
              <a:t>他</a:t>
            </a:r>
            <a:r>
              <a:rPr lang="zh-TW" altLang="zh-TW" sz="2400" b="1" dirty="0">
                <a:solidFill>
                  <a:srgbClr val="FFCC00"/>
                </a:solidFill>
                <a:latin typeface="華康秀風體W3" panose="03000309000000000000" pitchFamily="65" charset="-120"/>
                <a:ea typeface="華康秀風體W3" panose="03000309000000000000" pitchFamily="65" charset="-120"/>
              </a:rPr>
              <a:t>不</a:t>
            </a:r>
            <a:r>
              <a:rPr lang="zh-TW" altLang="zh-TW" sz="2400" b="1" dirty="0">
                <a:solidFill>
                  <a:srgbClr val="FFCC00"/>
                </a:solidFill>
                <a:latin typeface="華康秀風體W3" panose="03000309000000000000" pitchFamily="65" charset="-120"/>
                <a:ea typeface="華康秀風體W3" panose="03000309000000000000" pitchFamily="65" charset="-120"/>
              </a:rPr>
              <a:t>小心被自己的箭給刮傷</a:t>
            </a:r>
            <a:r>
              <a:rPr lang="zh-TW" altLang="zh-TW" sz="2400" b="1" dirty="0">
                <a:solidFill>
                  <a:srgbClr val="FFCC00"/>
                </a:solidFill>
                <a:latin typeface="華康秀風體W3" panose="03000309000000000000" pitchFamily="65" charset="-120"/>
                <a:ea typeface="華康秀風體W3" panose="03000309000000000000" pitchFamily="65" charset="-120"/>
              </a:rPr>
              <a:t>了</a:t>
            </a:r>
            <a:r>
              <a:rPr lang="zh-TW" altLang="en-US" sz="2400" dirty="0">
                <a:solidFill>
                  <a:srgbClr val="EFEFEF"/>
                </a:solidFill>
                <a:latin typeface="華康秀風體W3" panose="03000309000000000000" pitchFamily="65" charset="-120"/>
                <a:ea typeface="華康秀風體W3" panose="03000309000000000000" pitchFamily="65" charset="-120"/>
              </a:rPr>
              <a:t>，</a:t>
            </a:r>
            <a:r>
              <a:rPr lang="zh-TW" altLang="zh-TW" sz="2400" dirty="0">
                <a:solidFill>
                  <a:srgbClr val="EFEFEF"/>
                </a:solidFill>
                <a:latin typeface="華康秀風體W3" panose="03000309000000000000" pitchFamily="65" charset="-120"/>
                <a:ea typeface="華康秀風體W3" panose="03000309000000000000" pitchFamily="65" charset="-120"/>
              </a:rPr>
              <a:t> </a:t>
            </a:r>
            <a:r>
              <a:rPr lang="zh-TW" altLang="zh-TW" sz="2400" b="1" dirty="0">
                <a:solidFill>
                  <a:srgbClr val="FFCC00"/>
                </a:solidFill>
                <a:latin typeface="華康秀風體W3" panose="03000309000000000000" pitchFamily="65" charset="-120"/>
                <a:ea typeface="華康秀風體W3" panose="03000309000000000000" pitchFamily="65" charset="-120"/>
              </a:rPr>
              <a:t>Cupid</a:t>
            </a:r>
            <a:r>
              <a:rPr lang="zh-TW" altLang="zh-TW" sz="2400" b="1" dirty="0">
                <a:solidFill>
                  <a:srgbClr val="FFCC00"/>
                </a:solidFill>
                <a:latin typeface="華康秀風體W3" panose="03000309000000000000" pitchFamily="65" charset="-120"/>
                <a:ea typeface="華康秀風體W3" panose="03000309000000000000" pitchFamily="65" charset="-120"/>
              </a:rPr>
              <a:t>深深地</a:t>
            </a:r>
            <a:r>
              <a:rPr lang="zh-TW" altLang="zh-TW" sz="2400" b="1" dirty="0">
                <a:solidFill>
                  <a:srgbClr val="FFCC00"/>
                </a:solidFill>
                <a:latin typeface="華康秀風體W3" panose="03000309000000000000" pitchFamily="65" charset="-120"/>
                <a:ea typeface="華康秀風體W3" panose="03000309000000000000" pitchFamily="65" charset="-120"/>
              </a:rPr>
              <a:t>愛上了Psych</a:t>
            </a:r>
            <a:r>
              <a:rPr lang="zh-TW" altLang="zh-TW" sz="2400" b="1" dirty="0">
                <a:solidFill>
                  <a:srgbClr val="FFCC00"/>
                </a:solidFill>
                <a:latin typeface="華康秀風體W3" panose="03000309000000000000" pitchFamily="65" charset="-120"/>
                <a:ea typeface="華康秀風體W3" panose="03000309000000000000" pitchFamily="65" charset="-120"/>
              </a:rPr>
              <a:t>e</a:t>
            </a:r>
            <a:r>
              <a:rPr lang="zh-TW" altLang="en-US" sz="2400" dirty="0">
                <a:solidFill>
                  <a:srgbClr val="EFEFEF"/>
                </a:solidFill>
                <a:latin typeface="華康秀風體W3" panose="03000309000000000000" pitchFamily="65" charset="-120"/>
                <a:ea typeface="華康秀風體W3" panose="03000309000000000000" pitchFamily="65" charset="-120"/>
              </a:rPr>
              <a:t>，可是如此一來，</a:t>
            </a:r>
            <a:r>
              <a:rPr lang="zh-TW" altLang="en-US" sz="2400" b="1" dirty="0">
                <a:solidFill>
                  <a:srgbClr val="FFCC00"/>
                </a:solidFill>
                <a:latin typeface="華康秀風體W3" panose="03000309000000000000" pitchFamily="65" charset="-120"/>
                <a:ea typeface="華康秀風體W3" panose="03000309000000000000" pitchFamily="65" charset="-120"/>
              </a:rPr>
              <a:t>祂就違反母親要讓</a:t>
            </a:r>
            <a:r>
              <a:rPr lang="zh-TW" altLang="zh-TW" sz="2400" b="1" dirty="0">
                <a:solidFill>
                  <a:srgbClr val="FFCC00"/>
                </a:solidFill>
                <a:latin typeface="華康秀風體W3" panose="03000309000000000000" pitchFamily="65" charset="-120"/>
                <a:ea typeface="華康秀風體W3" panose="03000309000000000000" pitchFamily="65" charset="-120"/>
              </a:rPr>
              <a:t>Psych</a:t>
            </a:r>
            <a:r>
              <a:rPr lang="zh-TW" altLang="zh-TW" sz="2400" b="1" dirty="0">
                <a:solidFill>
                  <a:srgbClr val="FFCC00"/>
                </a:solidFill>
                <a:latin typeface="華康秀風體W3" panose="03000309000000000000" pitchFamily="65" charset="-120"/>
                <a:ea typeface="華康秀風體W3" panose="03000309000000000000" pitchFamily="65" charset="-120"/>
              </a:rPr>
              <a:t>e</a:t>
            </a:r>
            <a:r>
              <a:rPr lang="zh-TW" altLang="en-US" sz="2400" b="1" dirty="0">
                <a:solidFill>
                  <a:srgbClr val="FFCC00"/>
                </a:solidFill>
                <a:latin typeface="華康秀風體W3" panose="03000309000000000000" pitchFamily="65" charset="-120"/>
                <a:ea typeface="華康秀風體W3" panose="03000309000000000000" pitchFamily="65" charset="-120"/>
              </a:rPr>
              <a:t>愛上醜陋男子的命令</a:t>
            </a:r>
            <a:r>
              <a:rPr lang="zh-TW" altLang="en-US" sz="2400" dirty="0">
                <a:solidFill>
                  <a:srgbClr val="EFEFEF"/>
                </a:solidFill>
                <a:latin typeface="華康秀風體W3" panose="03000309000000000000" pitchFamily="65" charset="-120"/>
                <a:ea typeface="華康秀風體W3" panose="03000309000000000000" pitchFamily="65" charset="-120"/>
              </a:rPr>
              <a:t>。</a:t>
            </a:r>
            <a:endParaRPr lang="zh-TW" altLang="zh-TW" sz="2400" dirty="0">
              <a:solidFill>
                <a:srgbClr val="EFEFEF"/>
              </a:solidFill>
              <a:latin typeface="華康秀風體W3" panose="03000309000000000000" pitchFamily="65" charset="-120"/>
              <a:ea typeface="華康秀風體W3" panose="03000309000000000000" pitchFamily="65" charset="-120"/>
            </a:endParaRPr>
          </a:p>
        </p:txBody>
      </p:sp>
      <p:pic>
        <p:nvPicPr>
          <p:cNvPr id="6" name="Shape 75" descr="14234896739367.jpg"/>
          <p:cNvPicPr preferRelativeResize="0"/>
          <p:nvPr/>
        </p:nvPicPr>
        <p:blipFill rotWithShape="1">
          <a:blip r:embed="rId2">
            <a:alphaModFix/>
          </a:blip>
          <a:srcRect r="8524"/>
          <a:stretch/>
        </p:blipFill>
        <p:spPr>
          <a:xfrm>
            <a:off x="180755" y="1414130"/>
            <a:ext cx="3051544" cy="24228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569741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Shape 80" descr="Edward_Burne-Jones001.jpg"/>
          <p:cNvPicPr preferRelativeResize="0"/>
          <p:nvPr/>
        </p:nvPicPr>
        <p:blipFill>
          <a:blip r:embed="rId3">
            <a:alphaModFix/>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0" y="4750"/>
            <a:ext cx="9144000" cy="5133975"/>
          </a:xfrm>
          <a:prstGeom prst="rect">
            <a:avLst/>
          </a:prstGeom>
          <a:noFill/>
          <a:ln>
            <a:noFill/>
          </a:ln>
        </p:spPr>
      </p:pic>
      <p:sp>
        <p:nvSpPr>
          <p:cNvPr id="81" name="Shape 81"/>
          <p:cNvSpPr txBox="1">
            <a:spLocks noGrp="1"/>
          </p:cNvSpPr>
          <p:nvPr>
            <p:ph type="body" idx="1"/>
          </p:nvPr>
        </p:nvSpPr>
        <p:spPr>
          <a:xfrm>
            <a:off x="77292" y="237842"/>
            <a:ext cx="8989416" cy="4329300"/>
          </a:xfrm>
          <a:prstGeom prst="rect">
            <a:avLst/>
          </a:prstGeom>
        </p:spPr>
        <p:txBody>
          <a:bodyPr lIns="91425" tIns="91425" rIns="91425" bIns="91425" anchor="t" anchorCtr="0">
            <a:noAutofit/>
          </a:bodyPr>
          <a:lstStyle/>
          <a:p>
            <a:pPr lvl="0" algn="just" rtl="0">
              <a:spcBef>
                <a:spcPts val="700"/>
              </a:spcBef>
              <a:spcAft>
                <a:spcPts val="700"/>
              </a:spcAft>
              <a:buClr>
                <a:schemeClr val="dk1"/>
              </a:buClr>
              <a:buSzPct val="78571"/>
              <a:buFont typeface="Arial"/>
              <a:buNone/>
            </a:pPr>
            <a:r>
              <a:rPr lang="zh-TW" altLang="en-US" sz="2000" dirty="0" smtClean="0">
                <a:solidFill>
                  <a:schemeClr val="bg1"/>
                </a:solidFill>
                <a:latin typeface="Berlin Sans FB Demi" panose="020E0802020502020306" pitchFamily="34" charset="0"/>
              </a:rPr>
              <a:t>　　</a:t>
            </a:r>
            <a:r>
              <a:rPr lang="zh-TW" sz="2000" dirty="0" smtClean="0">
                <a:solidFill>
                  <a:schemeClr val="bg1"/>
                </a:solidFill>
                <a:latin typeface="Berlin Sans FB Demi" panose="020E0802020502020306" pitchFamily="34" charset="0"/>
              </a:rPr>
              <a:t>Although </a:t>
            </a:r>
            <a:r>
              <a:rPr lang="zh-TW" sz="2000" dirty="0">
                <a:solidFill>
                  <a:schemeClr val="bg1"/>
                </a:solidFill>
                <a:latin typeface="Berlin Sans FB Demi" panose="020E0802020502020306" pitchFamily="34" charset="0"/>
              </a:rPr>
              <a:t>her two humanly beautiful sisters have married, the idolized Psyche has yet to find love. </a:t>
            </a:r>
            <a:r>
              <a:rPr lang="zh-TW" sz="2000" dirty="0">
                <a:solidFill>
                  <a:schemeClr val="bg1"/>
                </a:solidFill>
                <a:latin typeface="Berlin Sans FB Demi" panose="020E0802020502020306" pitchFamily="34" charset="0"/>
              </a:rPr>
              <a:t>Her father suspects that they have incurred the wrath of the gods, and consults the oracle of Apollo. </a:t>
            </a:r>
            <a:r>
              <a:rPr lang="zh-TW" sz="2000" dirty="0">
                <a:solidFill>
                  <a:schemeClr val="bg1"/>
                </a:solidFill>
                <a:latin typeface="Berlin Sans FB Demi" panose="020E0802020502020306" pitchFamily="34" charset="0"/>
              </a:rPr>
              <a:t>The response is unsettling: </a:t>
            </a:r>
            <a:r>
              <a:rPr lang="zh-TW" sz="2000" dirty="0">
                <a:solidFill>
                  <a:schemeClr val="accent6">
                    <a:lumMod val="75000"/>
                  </a:schemeClr>
                </a:solidFill>
                <a:latin typeface="Berlin Sans FB Demi" panose="020E0802020502020306" pitchFamily="34" charset="0"/>
              </a:rPr>
              <a:t>the king is to expect no human son-in-law, but rather a dragon-like creature who harasses the world with fire and iron and is feared by even Jupiter and the inhabitants of the </a:t>
            </a:r>
            <a:r>
              <a:rPr lang="zh-TW" sz="2000" dirty="0" smtClean="0">
                <a:solidFill>
                  <a:schemeClr val="accent6">
                    <a:lumMod val="75000"/>
                  </a:schemeClr>
                </a:solidFill>
                <a:latin typeface="Berlin Sans FB Demi" panose="020E0802020502020306" pitchFamily="34" charset="0"/>
              </a:rPr>
              <a:t>underworld</a:t>
            </a:r>
            <a:r>
              <a:rPr lang="zh-TW" sz="2000" dirty="0" smtClean="0">
                <a:solidFill>
                  <a:schemeClr val="bg1"/>
                </a:solidFill>
                <a:latin typeface="Berlin Sans FB Demi" panose="020E0802020502020306" pitchFamily="34" charset="0"/>
              </a:rPr>
              <a:t>. </a:t>
            </a:r>
            <a:endParaRPr lang="en-US" altLang="zh-TW" sz="2000" dirty="0">
              <a:solidFill>
                <a:schemeClr val="bg1"/>
              </a:solidFill>
              <a:latin typeface="Berlin Sans FB Demi" panose="020E0802020502020306" pitchFamily="34" charset="0"/>
            </a:endParaRPr>
          </a:p>
          <a:p>
            <a:pPr lvl="0" algn="just" rtl="0">
              <a:lnSpc>
                <a:spcPct val="100000"/>
              </a:lnSpc>
              <a:spcBef>
                <a:spcPts val="700"/>
              </a:spcBef>
              <a:spcAft>
                <a:spcPts val="700"/>
              </a:spcAft>
              <a:buClr>
                <a:schemeClr val="dk1"/>
              </a:buClr>
              <a:buSzPct val="78571"/>
              <a:buFont typeface="Arial"/>
              <a:buNone/>
            </a:pPr>
            <a:r>
              <a:rPr lang="zh-TW" altLang="en-US" sz="1400" dirty="0">
                <a:solidFill>
                  <a:srgbClr val="FFFFFF"/>
                </a:solidFill>
              </a:rPr>
              <a:t>　</a:t>
            </a:r>
            <a:r>
              <a:rPr lang="zh-TW" altLang="en-US" sz="1400" dirty="0" smtClean="0">
                <a:solidFill>
                  <a:srgbClr val="FFFFFF"/>
                </a:solidFill>
              </a:rPr>
              <a:t>　</a:t>
            </a:r>
            <a:r>
              <a:rPr lang="zh-TW" sz="2400" dirty="0">
                <a:solidFill>
                  <a:srgbClr val="EFEFEF"/>
                </a:solidFill>
                <a:latin typeface="華康秀風體W3" panose="03000309000000000000" pitchFamily="65" charset="-120"/>
                <a:ea typeface="華康秀風體W3" panose="03000309000000000000" pitchFamily="65" charset="-120"/>
              </a:rPr>
              <a:t>雖然</a:t>
            </a:r>
            <a:r>
              <a:rPr lang="zh-TW" sz="2400" dirty="0">
                <a:solidFill>
                  <a:srgbClr val="EFEFEF"/>
                </a:solidFill>
                <a:latin typeface="華康秀風體W3" panose="03000309000000000000" pitchFamily="65" charset="-120"/>
                <a:ea typeface="華康秀風體W3" panose="03000309000000000000" pitchFamily="65" charset="-120"/>
              </a:rPr>
              <a:t>她兩個美麗的姐妹已經結婚了，但是被當偶像崇拜的Psyche還沒有找到愛。她的父親懷疑他們是不是惹怒眾神了，並諮詢了太陽神Apollo。得到的</a:t>
            </a:r>
            <a:r>
              <a:rPr lang="zh-TW" sz="2400" dirty="0">
                <a:solidFill>
                  <a:srgbClr val="EFEFEF"/>
                </a:solidFill>
                <a:latin typeface="華康秀風體W3" panose="03000309000000000000" pitchFamily="65" charset="-120"/>
                <a:ea typeface="華康秀風體W3" panose="03000309000000000000" pitchFamily="65" charset="-120"/>
              </a:rPr>
              <a:t>反應令人</a:t>
            </a:r>
            <a:r>
              <a:rPr lang="zh-TW" sz="2400" dirty="0">
                <a:solidFill>
                  <a:srgbClr val="EFEFEF"/>
                </a:solidFill>
                <a:latin typeface="華康秀風體W3" panose="03000309000000000000" pitchFamily="65" charset="-120"/>
                <a:ea typeface="華康秀風體W3" panose="03000309000000000000" pitchFamily="65" charset="-120"/>
              </a:rPr>
              <a:t>不安的：</a:t>
            </a:r>
            <a:r>
              <a:rPr lang="zh-TW" sz="2400" b="1" dirty="0">
                <a:solidFill>
                  <a:schemeClr val="accent6">
                    <a:lumMod val="75000"/>
                  </a:schemeClr>
                </a:solidFill>
                <a:latin typeface="華康秀風體W3" panose="03000309000000000000" pitchFamily="65" charset="-120"/>
                <a:ea typeface="華康秀風體W3" panose="03000309000000000000" pitchFamily="65" charset="-120"/>
              </a:rPr>
              <a:t>國王未來的女婿不是個人類，而是像龍一般的生物，用火和鐵來騷擾世界，甚至Cupid和地獄的那些人也感到害怕</a:t>
            </a:r>
            <a:r>
              <a:rPr lang="zh-TW" sz="2400" dirty="0" smtClean="0">
                <a:solidFill>
                  <a:srgbClr val="EFEFEF"/>
                </a:solidFill>
                <a:latin typeface="華康秀風體W3" panose="03000309000000000000" pitchFamily="65" charset="-120"/>
                <a:ea typeface="華康秀風體W3" panose="03000309000000000000" pitchFamily="65" charset="-120"/>
              </a:rPr>
              <a:t>。</a:t>
            </a:r>
            <a:endParaRPr sz="2400" dirty="0">
              <a:solidFill>
                <a:srgbClr val="EFEFEF"/>
              </a:solidFill>
              <a:latin typeface="華康秀風體W3" panose="03000309000000000000" pitchFamily="65" charset="-120"/>
              <a:ea typeface="華康秀風體W3" panose="03000309000000000000" pitchFamily="65" charset="-12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300"/>
                    </a14:imgEffect>
                    <a14:imgEffect>
                      <a14:brightnessContrast bright="-20000"/>
                    </a14:imgEffect>
                  </a14:imgLayer>
                </a14:imgProps>
              </a:ext>
            </a:extLst>
          </a:blip>
          <a:srcRect t="31612"/>
          <a:stretch/>
        </p:blipFill>
        <p:spPr>
          <a:xfrm>
            <a:off x="-85060" y="1456660"/>
            <a:ext cx="9303488" cy="2240812"/>
          </a:xfrm>
          <a:prstGeom prst="rect">
            <a:avLst/>
          </a:prstGeom>
          <a:ln>
            <a:noFill/>
          </a:ln>
          <a:effectLst>
            <a:softEdge rad="112500"/>
          </a:effectLst>
        </p:spPr>
      </p:pic>
      <p:sp>
        <p:nvSpPr>
          <p:cNvPr id="4" name="矩形 3"/>
          <p:cNvSpPr/>
          <p:nvPr/>
        </p:nvSpPr>
        <p:spPr>
          <a:xfrm>
            <a:off x="388088" y="479056"/>
            <a:ext cx="4178596" cy="4196020"/>
          </a:xfrm>
          <a:prstGeom prst="rect">
            <a:avLst/>
          </a:prstGeom>
        </p:spPr>
        <p:txBody>
          <a:bodyPr wrap="square">
            <a:spAutoFit/>
          </a:bodyPr>
          <a:lstStyle/>
          <a:p>
            <a:pPr lvl="0" algn="just">
              <a:lnSpc>
                <a:spcPts val="3200"/>
              </a:lnSpc>
              <a:spcBef>
                <a:spcPts val="700"/>
              </a:spcBef>
              <a:spcAft>
                <a:spcPts val="700"/>
              </a:spcAft>
              <a:buClr>
                <a:schemeClr val="dk1"/>
              </a:buClr>
              <a:buSzPct val="78571"/>
            </a:pPr>
            <a:r>
              <a:rPr lang="zh-TW" altLang="en-US" sz="2000" dirty="0" smtClean="0">
                <a:solidFill>
                  <a:schemeClr val="bg1"/>
                </a:solidFill>
                <a:latin typeface="Berlin Sans FB Demi" panose="020E0802020502020306" pitchFamily="34" charset="0"/>
              </a:rPr>
              <a:t>　　</a:t>
            </a:r>
            <a:r>
              <a:rPr lang="zh-TW" altLang="zh-TW" sz="2000" dirty="0" smtClean="0">
                <a:solidFill>
                  <a:schemeClr val="bg1"/>
                </a:solidFill>
                <a:latin typeface="Berlin Sans FB Demi" panose="020E0802020502020306" pitchFamily="34" charset="0"/>
              </a:rPr>
              <a:t>Psyche </a:t>
            </a:r>
            <a:r>
              <a:rPr lang="zh-TW" altLang="zh-TW" sz="2000" dirty="0">
                <a:solidFill>
                  <a:schemeClr val="bg1"/>
                </a:solidFill>
                <a:latin typeface="Berlin Sans FB Demi" panose="020E0802020502020306" pitchFamily="34" charset="0"/>
              </a:rPr>
              <a:t>is arrayed in funeral attire, conveyed by a procession to the peak of a rocky </a:t>
            </a:r>
            <a:r>
              <a:rPr lang="zh-TW" altLang="zh-TW" sz="2000" dirty="0">
                <a:solidFill>
                  <a:schemeClr val="bg1"/>
                </a:solidFill>
                <a:latin typeface="Berlin Sans FB Demi" panose="020E0802020502020306" pitchFamily="34" charset="0"/>
              </a:rPr>
              <a:t>crag</a:t>
            </a:r>
            <a:r>
              <a:rPr lang="en-US" altLang="zh-TW" sz="2000" dirty="0" smtClean="0">
                <a:solidFill>
                  <a:schemeClr val="bg1"/>
                </a:solidFill>
                <a:latin typeface="Berlin Sans FB Demi" panose="020E0802020502020306" pitchFamily="34" charset="0"/>
              </a:rPr>
              <a:t>.</a:t>
            </a:r>
            <a:r>
              <a:rPr lang="zh-TW" altLang="en-US" sz="2000" dirty="0" smtClean="0">
                <a:solidFill>
                  <a:schemeClr val="bg1"/>
                </a:solidFill>
                <a:latin typeface="Berlin Sans FB Demi" panose="020E0802020502020306" pitchFamily="34" charset="0"/>
              </a:rPr>
              <a:t>　</a:t>
            </a:r>
            <a:r>
              <a:rPr lang="zh-TW" altLang="zh-TW" sz="2000" dirty="0" smtClean="0">
                <a:solidFill>
                  <a:srgbClr val="5E53EB"/>
                </a:solidFill>
                <a:latin typeface="Berlin Sans FB Demi" panose="020E0802020502020306" pitchFamily="34" charset="0"/>
              </a:rPr>
              <a:t>Marriage </a:t>
            </a:r>
            <a:r>
              <a:rPr lang="zh-TW" altLang="zh-TW" sz="2000" dirty="0">
                <a:solidFill>
                  <a:srgbClr val="5E53EB"/>
                </a:solidFill>
                <a:latin typeface="Berlin Sans FB Demi" panose="020E0802020502020306" pitchFamily="34" charset="0"/>
              </a:rPr>
              <a:t>and death are merged into a single rite of passage</a:t>
            </a:r>
            <a:r>
              <a:rPr lang="zh-TW" altLang="zh-TW" sz="2000" dirty="0">
                <a:solidFill>
                  <a:schemeClr val="bg1"/>
                </a:solidFill>
                <a:latin typeface="Berlin Sans FB Demi" panose="020E0802020502020306" pitchFamily="34" charset="0"/>
              </a:rPr>
              <a:t>, a "transition to the unknown". </a:t>
            </a:r>
            <a:r>
              <a:rPr lang="zh-TW" altLang="zh-TW" sz="2000" dirty="0" smtClean="0">
                <a:solidFill>
                  <a:schemeClr val="bg1"/>
                </a:solidFill>
                <a:latin typeface="Berlin Sans FB Demi" panose="020E0802020502020306" pitchFamily="34" charset="0"/>
              </a:rPr>
              <a:t>Zephyr</a:t>
            </a:r>
            <a:r>
              <a:rPr lang="en-US" altLang="zh-TW" sz="2000" dirty="0" smtClean="0">
                <a:solidFill>
                  <a:schemeClr val="bg1"/>
                </a:solidFill>
                <a:latin typeface="Berlin Sans FB Demi" panose="020E0802020502020306" pitchFamily="34" charset="0"/>
              </a:rPr>
              <a:t>, </a:t>
            </a:r>
            <a:r>
              <a:rPr lang="zh-TW" altLang="zh-TW" sz="2000" dirty="0">
                <a:solidFill>
                  <a:srgbClr val="776EEE"/>
                </a:solidFill>
                <a:latin typeface="Berlin Sans FB Demi" panose="020E0802020502020306" pitchFamily="34" charset="0"/>
              </a:rPr>
              <a:t>he </a:t>
            </a:r>
            <a:r>
              <a:rPr lang="zh-TW" altLang="zh-TW" sz="2000" dirty="0">
                <a:solidFill>
                  <a:srgbClr val="776EEE"/>
                </a:solidFill>
                <a:latin typeface="Berlin Sans FB Demi" panose="020E0802020502020306" pitchFamily="34" charset="0"/>
              </a:rPr>
              <a:t>West Wind bears her up to meet her fated match</a:t>
            </a:r>
            <a:r>
              <a:rPr lang="zh-TW" altLang="zh-TW" sz="2000" dirty="0">
                <a:solidFill>
                  <a:schemeClr val="bg1"/>
                </a:solidFill>
                <a:latin typeface="Berlin Sans FB Demi" panose="020E0802020502020306" pitchFamily="34" charset="0"/>
              </a:rPr>
              <a:t>, and deposits her in a lovely </a:t>
            </a:r>
            <a:r>
              <a:rPr lang="zh-TW" altLang="zh-TW" sz="2000" dirty="0">
                <a:solidFill>
                  <a:schemeClr val="bg1"/>
                </a:solidFill>
                <a:latin typeface="Berlin Sans FB Demi" panose="020E0802020502020306" pitchFamily="34" charset="0"/>
              </a:rPr>
              <a:t>meadow</a:t>
            </a:r>
            <a:r>
              <a:rPr lang="en-US" altLang="zh-TW" sz="2000" dirty="0">
                <a:solidFill>
                  <a:schemeClr val="bg1"/>
                </a:solidFill>
                <a:latin typeface="Berlin Sans FB Demi" panose="020E0802020502020306" pitchFamily="34" charset="0"/>
              </a:rPr>
              <a:t>, </a:t>
            </a:r>
            <a:r>
              <a:rPr lang="zh-TW" altLang="zh-TW" sz="2000" dirty="0">
                <a:solidFill>
                  <a:schemeClr val="bg1"/>
                </a:solidFill>
                <a:latin typeface="Berlin Sans FB Demi" panose="020E0802020502020306" pitchFamily="34" charset="0"/>
              </a:rPr>
              <a:t>where </a:t>
            </a:r>
            <a:r>
              <a:rPr lang="zh-TW" altLang="zh-TW" sz="2000" dirty="0">
                <a:solidFill>
                  <a:schemeClr val="bg1"/>
                </a:solidFill>
                <a:latin typeface="Berlin Sans FB Demi" panose="020E0802020502020306" pitchFamily="34" charset="0"/>
              </a:rPr>
              <a:t>she promptly falls asleep.</a:t>
            </a:r>
          </a:p>
        </p:txBody>
      </p:sp>
      <p:sp>
        <p:nvSpPr>
          <p:cNvPr id="5" name="矩形 4"/>
          <p:cNvSpPr/>
          <p:nvPr/>
        </p:nvSpPr>
        <p:spPr>
          <a:xfrm>
            <a:off x="4835156" y="606646"/>
            <a:ext cx="4114800" cy="3965188"/>
          </a:xfrm>
          <a:prstGeom prst="rect">
            <a:avLst/>
          </a:prstGeom>
        </p:spPr>
        <p:txBody>
          <a:bodyPr wrap="square">
            <a:spAutoFit/>
          </a:bodyPr>
          <a:lstStyle/>
          <a:p>
            <a:pPr lvl="0" algn="just">
              <a:lnSpc>
                <a:spcPts val="3200"/>
              </a:lnSpc>
              <a:spcBef>
                <a:spcPts val="700"/>
              </a:spcBef>
              <a:spcAft>
                <a:spcPts val="700"/>
              </a:spcAft>
              <a:buClr>
                <a:schemeClr val="dk1"/>
              </a:buClr>
              <a:buSzPct val="78571"/>
            </a:pPr>
            <a:r>
              <a:rPr lang="zh-TW" altLang="en-US" sz="2400" dirty="0" smtClean="0">
                <a:solidFill>
                  <a:srgbClr val="EFEFEF"/>
                </a:solidFill>
                <a:latin typeface="華康秀風體W3" panose="03000309000000000000" pitchFamily="65" charset="-120"/>
                <a:ea typeface="華康秀風體W3" panose="03000309000000000000" pitchFamily="65" charset="-120"/>
              </a:rPr>
              <a:t>　　</a:t>
            </a:r>
            <a:r>
              <a:rPr lang="zh-TW" altLang="zh-TW" sz="2400" dirty="0" smtClean="0">
                <a:solidFill>
                  <a:srgbClr val="EFEFEF"/>
                </a:solidFill>
                <a:latin typeface="華康秀風體W3" panose="03000309000000000000" pitchFamily="65" charset="-120"/>
                <a:ea typeface="華康秀風體W3" panose="03000309000000000000" pitchFamily="65" charset="-120"/>
              </a:rPr>
              <a:t>P</a:t>
            </a:r>
            <a:r>
              <a:rPr lang="zh-TW" altLang="zh-TW" sz="2400" dirty="0">
                <a:solidFill>
                  <a:srgbClr val="EFEFEF"/>
                </a:solidFill>
                <a:latin typeface="華康秀風體W3" panose="03000309000000000000" pitchFamily="65" charset="-120"/>
                <a:ea typeface="華康秀風體W3" panose="03000309000000000000" pitchFamily="65" charset="-120"/>
              </a:rPr>
              <a:t>syche被安排在葬禮上，隨著遊行到一個岩石碎片的</a:t>
            </a:r>
            <a:r>
              <a:rPr lang="zh-TW" altLang="zh-TW" sz="2400" dirty="0" smtClean="0">
                <a:solidFill>
                  <a:srgbClr val="EFEFEF"/>
                </a:solidFill>
                <a:latin typeface="華康秀風體W3" panose="03000309000000000000" pitchFamily="65" charset="-120"/>
                <a:ea typeface="華康秀風體W3" panose="03000309000000000000" pitchFamily="65" charset="-120"/>
              </a:rPr>
              <a:t>高峰。</a:t>
            </a:r>
            <a:r>
              <a:rPr lang="zh-TW" altLang="zh-TW" sz="2400" b="1" dirty="0">
                <a:solidFill>
                  <a:srgbClr val="5E53EB"/>
                </a:solidFill>
                <a:latin typeface="華康秀風體W3" panose="03000309000000000000" pitchFamily="65" charset="-120"/>
                <a:ea typeface="華康秀風體W3" panose="03000309000000000000" pitchFamily="65" charset="-120"/>
              </a:rPr>
              <a:t>婚姻</a:t>
            </a:r>
            <a:r>
              <a:rPr lang="zh-TW" altLang="zh-TW" sz="2400" b="1" dirty="0">
                <a:solidFill>
                  <a:srgbClr val="5E53EB"/>
                </a:solidFill>
                <a:latin typeface="華康秀風體W3" panose="03000309000000000000" pitchFamily="65" charset="-120"/>
                <a:ea typeface="華康秀風體W3" panose="03000309000000000000" pitchFamily="65" charset="-120"/>
              </a:rPr>
              <a:t>和死亡被</a:t>
            </a:r>
            <a:r>
              <a:rPr lang="zh-TW" altLang="zh-TW" sz="2400" b="1" dirty="0" smtClean="0">
                <a:solidFill>
                  <a:srgbClr val="5E53EB"/>
                </a:solidFill>
                <a:latin typeface="華康秀風體W3" panose="03000309000000000000" pitchFamily="65" charset="-120"/>
                <a:ea typeface="華康秀風體W3" panose="03000309000000000000" pitchFamily="65" charset="-120"/>
              </a:rPr>
              <a:t>合併</a:t>
            </a:r>
            <a:r>
              <a:rPr lang="zh-TW" altLang="en-US" sz="2400" b="1" dirty="0">
                <a:solidFill>
                  <a:srgbClr val="5E53EB"/>
                </a:solidFill>
                <a:latin typeface="華康秀風體W3" panose="03000309000000000000" pitchFamily="65" charset="-120"/>
                <a:ea typeface="華康秀風體W3" panose="03000309000000000000" pitchFamily="65" charset="-120"/>
              </a:rPr>
              <a:t>再</a:t>
            </a:r>
            <a:r>
              <a:rPr lang="zh-TW" altLang="en-US" sz="2400" b="1" dirty="0" smtClean="0">
                <a:solidFill>
                  <a:srgbClr val="5E53EB"/>
                </a:solidFill>
                <a:latin typeface="華康秀風體W3" panose="03000309000000000000" pitchFamily="65" charset="-120"/>
                <a:ea typeface="華康秀風體W3" panose="03000309000000000000" pitchFamily="65" charset="-120"/>
              </a:rPr>
              <a:t>一起</a:t>
            </a:r>
            <a:r>
              <a:rPr lang="zh-TW" altLang="zh-TW" sz="2400" dirty="0" smtClean="0">
                <a:solidFill>
                  <a:srgbClr val="EFEFEF"/>
                </a:solidFill>
                <a:latin typeface="華康秀風體W3" panose="03000309000000000000" pitchFamily="65" charset="-120"/>
                <a:ea typeface="華康秀風體W3" panose="03000309000000000000" pitchFamily="65" charset="-120"/>
              </a:rPr>
              <a:t>。</a:t>
            </a:r>
            <a:endParaRPr lang="en-US" altLang="zh-TW" sz="2400" dirty="0" smtClean="0">
              <a:solidFill>
                <a:srgbClr val="EFEFEF"/>
              </a:solidFill>
              <a:latin typeface="華康秀風體W3" panose="03000309000000000000" pitchFamily="65" charset="-120"/>
              <a:ea typeface="華康秀風體W3" panose="03000309000000000000" pitchFamily="65" charset="-120"/>
            </a:endParaRPr>
          </a:p>
          <a:p>
            <a:pPr lvl="0" algn="just">
              <a:lnSpc>
                <a:spcPts val="3200"/>
              </a:lnSpc>
              <a:spcBef>
                <a:spcPts val="700"/>
              </a:spcBef>
              <a:spcAft>
                <a:spcPts val="700"/>
              </a:spcAft>
              <a:buClr>
                <a:schemeClr val="dk1"/>
              </a:buClr>
              <a:buSzPct val="78571"/>
            </a:pPr>
            <a:r>
              <a:rPr lang="zh-TW" altLang="zh-TW" sz="2400" dirty="0" smtClean="0">
                <a:solidFill>
                  <a:srgbClr val="EFEFEF"/>
                </a:solidFill>
                <a:latin typeface="華康秀風體W3" panose="03000309000000000000" pitchFamily="65" charset="-120"/>
                <a:ea typeface="華康秀風體W3" panose="03000309000000000000" pitchFamily="65" charset="-120"/>
              </a:rPr>
              <a:t>Zephyr</a:t>
            </a:r>
            <a:r>
              <a:rPr lang="zh-TW" altLang="zh-TW" sz="2400" dirty="0">
                <a:solidFill>
                  <a:srgbClr val="EFEFEF"/>
                </a:solidFill>
                <a:latin typeface="華康秀風體W3" panose="03000309000000000000" pitchFamily="65" charset="-120"/>
                <a:ea typeface="華康秀風體W3" panose="03000309000000000000" pitchFamily="65" charset="-120"/>
              </a:rPr>
              <a:t>(風神)吹起了</a:t>
            </a:r>
            <a:r>
              <a:rPr lang="zh-TW" altLang="zh-TW" sz="2400" dirty="0" smtClean="0">
                <a:solidFill>
                  <a:srgbClr val="EFEFEF"/>
                </a:solidFill>
                <a:latin typeface="華康秀風體W3" panose="03000309000000000000" pitchFamily="65" charset="-120"/>
                <a:ea typeface="華康秀風體W3" panose="03000309000000000000" pitchFamily="65" charset="-120"/>
              </a:rPr>
              <a:t>一陣風</a:t>
            </a:r>
            <a:r>
              <a:rPr lang="zh-TW" altLang="zh-TW" sz="2400" b="1" dirty="0" smtClean="0">
                <a:solidFill>
                  <a:srgbClr val="5E53EB"/>
                </a:solidFill>
                <a:latin typeface="華康秀風體W3" panose="03000309000000000000" pitchFamily="65" charset="-120"/>
                <a:ea typeface="華康秀風體W3" panose="03000309000000000000" pitchFamily="65" charset="-120"/>
              </a:rPr>
              <a:t>把</a:t>
            </a:r>
            <a:r>
              <a:rPr lang="zh-TW" altLang="en-US" sz="2400" b="1" dirty="0" smtClean="0">
                <a:solidFill>
                  <a:srgbClr val="5E53EB"/>
                </a:solidFill>
                <a:latin typeface="華康秀風體W3" panose="03000309000000000000" pitchFamily="65" charset="-120"/>
                <a:ea typeface="華康秀風體W3" panose="03000309000000000000" pitchFamily="65" charset="-120"/>
              </a:rPr>
              <a:t>她</a:t>
            </a:r>
            <a:r>
              <a:rPr lang="zh-TW" altLang="zh-TW" sz="2400" b="1" dirty="0" smtClean="0">
                <a:solidFill>
                  <a:srgbClr val="5E53EB"/>
                </a:solidFill>
                <a:latin typeface="華康秀風體W3" panose="03000309000000000000" pitchFamily="65" charset="-120"/>
                <a:ea typeface="華康秀風體W3" panose="03000309000000000000" pitchFamily="65" charset="-120"/>
              </a:rPr>
              <a:t>吹</a:t>
            </a:r>
            <a:r>
              <a:rPr lang="zh-TW" altLang="zh-TW" sz="2400" b="1" dirty="0">
                <a:solidFill>
                  <a:srgbClr val="5E53EB"/>
                </a:solidFill>
                <a:latin typeface="華康秀風體W3" panose="03000309000000000000" pitchFamily="65" charset="-120"/>
                <a:ea typeface="華康秀風體W3" panose="03000309000000000000" pitchFamily="65" charset="-120"/>
              </a:rPr>
              <a:t>起吹到了命中注定的伴侶旁邊</a:t>
            </a:r>
            <a:r>
              <a:rPr lang="zh-TW" altLang="zh-TW" sz="2400" dirty="0">
                <a:solidFill>
                  <a:srgbClr val="EFEFEF"/>
                </a:solidFill>
                <a:latin typeface="華康秀風體W3" panose="03000309000000000000" pitchFamily="65" charset="-120"/>
                <a:ea typeface="華康秀風體W3" panose="03000309000000000000" pitchFamily="65" charset="-120"/>
              </a:rPr>
              <a:t>，並將</a:t>
            </a:r>
            <a:r>
              <a:rPr lang="zh-TW" altLang="zh-TW" sz="2400" dirty="0">
                <a:solidFill>
                  <a:srgbClr val="EFEFEF"/>
                </a:solidFill>
                <a:latin typeface="華康秀風體W3" panose="03000309000000000000" pitchFamily="65" charset="-120"/>
                <a:ea typeface="華康秀風體W3" panose="03000309000000000000" pitchFamily="65" charset="-120"/>
              </a:rPr>
              <a:t>她放在</a:t>
            </a:r>
            <a:r>
              <a:rPr lang="zh-TW" altLang="zh-TW" sz="2400" dirty="0" smtClean="0">
                <a:solidFill>
                  <a:srgbClr val="EFEFEF"/>
                </a:solidFill>
                <a:latin typeface="華康秀風體W3" panose="03000309000000000000" pitchFamily="65" charset="-120"/>
                <a:ea typeface="華康秀風體W3" panose="03000309000000000000" pitchFamily="65" charset="-120"/>
              </a:rPr>
              <a:t>一個草地</a:t>
            </a:r>
            <a:r>
              <a:rPr lang="zh-TW" altLang="zh-TW" sz="2400" dirty="0">
                <a:solidFill>
                  <a:srgbClr val="EFEFEF"/>
                </a:solidFill>
                <a:latin typeface="華康秀風體W3" panose="03000309000000000000" pitchFamily="65" charset="-120"/>
                <a:ea typeface="華康秀風體W3" panose="03000309000000000000" pitchFamily="65" charset="-120"/>
              </a:rPr>
              <a:t>上</a:t>
            </a:r>
            <a:r>
              <a:rPr lang="zh-TW" altLang="en-US" sz="2400" dirty="0">
                <a:solidFill>
                  <a:srgbClr val="EFEFEF"/>
                </a:solidFill>
                <a:latin typeface="華康秀風體W3" panose="03000309000000000000" pitchFamily="65" charset="-120"/>
                <a:ea typeface="華康秀風體W3" panose="03000309000000000000" pitchFamily="65" charset="-120"/>
              </a:rPr>
              <a:t>，</a:t>
            </a:r>
            <a:r>
              <a:rPr lang="zh-TW" altLang="zh-TW" sz="2400" dirty="0">
                <a:solidFill>
                  <a:srgbClr val="EFEFEF"/>
                </a:solidFill>
                <a:latin typeface="華康秀風體W3" panose="03000309000000000000" pitchFamily="65" charset="-120"/>
                <a:ea typeface="華康秀風體W3" panose="03000309000000000000" pitchFamily="65" charset="-120"/>
              </a:rPr>
              <a:t>然後</a:t>
            </a:r>
            <a:r>
              <a:rPr lang="zh-TW" altLang="en-US" sz="2400" dirty="0" smtClean="0">
                <a:solidFill>
                  <a:srgbClr val="EFEFEF"/>
                </a:solidFill>
                <a:latin typeface="華康秀風體W3" panose="03000309000000000000" pitchFamily="65" charset="-120"/>
                <a:ea typeface="華康秀風體W3" panose="03000309000000000000" pitchFamily="65" charset="-120"/>
              </a:rPr>
              <a:t>她馬上</a:t>
            </a:r>
            <a:r>
              <a:rPr lang="zh-TW" altLang="en-US" sz="2400" dirty="0">
                <a:solidFill>
                  <a:srgbClr val="EFEFEF"/>
                </a:solidFill>
                <a:latin typeface="華康秀風體W3" panose="03000309000000000000" pitchFamily="65" charset="-120"/>
                <a:ea typeface="華康秀風體W3" panose="03000309000000000000" pitchFamily="65" charset="-120"/>
              </a:rPr>
              <a:t>就</a:t>
            </a:r>
            <a:r>
              <a:rPr lang="zh-TW" altLang="zh-TW" sz="2400" dirty="0" smtClean="0">
                <a:solidFill>
                  <a:srgbClr val="EFEFEF"/>
                </a:solidFill>
                <a:latin typeface="華康秀風體W3" panose="03000309000000000000" pitchFamily="65" charset="-120"/>
                <a:ea typeface="華康秀風體W3" panose="03000309000000000000" pitchFamily="65" charset="-120"/>
              </a:rPr>
              <a:t>睡</a:t>
            </a:r>
            <a:r>
              <a:rPr lang="zh-TW" altLang="zh-TW" sz="2400" dirty="0">
                <a:solidFill>
                  <a:srgbClr val="EFEFEF"/>
                </a:solidFill>
                <a:latin typeface="華康秀風體W3" panose="03000309000000000000" pitchFamily="65" charset="-120"/>
                <a:ea typeface="華康秀風體W3" panose="03000309000000000000" pitchFamily="65" charset="-120"/>
              </a:rPr>
              <a:t>著了。</a:t>
            </a:r>
          </a:p>
        </p:txBody>
      </p:sp>
    </p:spTree>
    <p:extLst>
      <p:ext uri="{BB962C8B-B14F-4D97-AF65-F5344CB8AC3E}">
        <p14:creationId xmlns:p14="http://schemas.microsoft.com/office/powerpoint/2010/main" val="3819078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85"/>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5721707" y="1423212"/>
            <a:ext cx="3209925" cy="2752725"/>
          </a:xfrm>
          <a:prstGeom prst="ellipse">
            <a:avLst/>
          </a:prstGeom>
          <a:ln>
            <a:noFill/>
          </a:ln>
          <a:effectLst>
            <a:softEdge rad="112500"/>
          </a:effectLst>
        </p:spPr>
      </p:pic>
      <p:sp>
        <p:nvSpPr>
          <p:cNvPr id="87" name="Shape 87"/>
          <p:cNvSpPr txBox="1">
            <a:spLocks noGrp="1"/>
          </p:cNvSpPr>
          <p:nvPr>
            <p:ph type="body" idx="1"/>
          </p:nvPr>
        </p:nvSpPr>
        <p:spPr>
          <a:xfrm>
            <a:off x="182144" y="260700"/>
            <a:ext cx="8520600" cy="4882800"/>
          </a:xfrm>
          <a:prstGeom prst="rect">
            <a:avLst/>
          </a:prstGeom>
        </p:spPr>
        <p:txBody>
          <a:bodyPr lIns="91425" tIns="91425" rIns="91425" bIns="91425" anchor="t" anchorCtr="0">
            <a:noAutofit/>
          </a:bodyPr>
          <a:lstStyle/>
          <a:p>
            <a:pPr lvl="0" algn="just">
              <a:spcBef>
                <a:spcPts val="0"/>
              </a:spcBef>
              <a:buNone/>
            </a:pPr>
            <a:r>
              <a:rPr lang="zh-TW" altLang="en-US" sz="2000" dirty="0" smtClean="0">
                <a:solidFill>
                  <a:schemeClr val="bg1"/>
                </a:solidFill>
                <a:latin typeface="Berlin Sans FB Demi" panose="020E0802020502020306" pitchFamily="34" charset="0"/>
              </a:rPr>
              <a:t>　　</a:t>
            </a:r>
            <a:r>
              <a:rPr lang="zh-TW" sz="2000" dirty="0" smtClean="0">
                <a:solidFill>
                  <a:schemeClr val="bg1"/>
                </a:solidFill>
                <a:latin typeface="Berlin Sans FB Demi" panose="020E0802020502020306" pitchFamily="34" charset="0"/>
              </a:rPr>
              <a:t>The </a:t>
            </a:r>
            <a:r>
              <a:rPr lang="zh-TW" sz="2000" dirty="0">
                <a:solidFill>
                  <a:schemeClr val="bg1"/>
                </a:solidFill>
                <a:latin typeface="Berlin Sans FB Demi" panose="020E0802020502020306" pitchFamily="34" charset="0"/>
              </a:rPr>
              <a:t>girl </a:t>
            </a:r>
            <a:r>
              <a:rPr lang="zh-TW" sz="2000" dirty="0">
                <a:solidFill>
                  <a:schemeClr val="bg1"/>
                </a:solidFill>
                <a:latin typeface="Berlin Sans FB Demi" panose="020E0802020502020306" pitchFamily="34" charset="0"/>
              </a:rPr>
              <a:t>awakes to find herself at the edge of a cultivated grove . </a:t>
            </a:r>
            <a:r>
              <a:rPr lang="zh-TW" sz="2000" dirty="0">
                <a:solidFill>
                  <a:schemeClr val="bg1"/>
                </a:solidFill>
                <a:latin typeface="Berlin Sans FB Demi" panose="020E0802020502020306" pitchFamily="34" charset="0"/>
              </a:rPr>
              <a:t>Exploring, she finds a marvelous house with golden columns, a carved ceiling of citrus wood and ivory, silver walls embossed with wild and domesticated animals, and jeweled mosaic floors. </a:t>
            </a:r>
            <a:r>
              <a:rPr lang="zh-TW" sz="2000" dirty="0">
                <a:solidFill>
                  <a:srgbClr val="3333FF"/>
                </a:solidFill>
                <a:latin typeface="Berlin Sans FB Demi" panose="020E0802020502020306" pitchFamily="34" charset="0"/>
              </a:rPr>
              <a:t>A disembodied voice tells her to make herself comfortable, and she is entertained at a feast that serves itself and by singing to an invisible lyre</a:t>
            </a:r>
            <a:r>
              <a:rPr lang="zh-TW" sz="2000" dirty="0">
                <a:solidFill>
                  <a:schemeClr val="bg1"/>
                </a:solidFill>
                <a:latin typeface="Berlin Sans FB Demi" panose="020E0802020502020306" pitchFamily="34" charset="0"/>
              </a:rPr>
              <a:t>.</a:t>
            </a:r>
            <a:endParaRPr sz="2000" dirty="0">
              <a:solidFill>
                <a:schemeClr val="bg1"/>
              </a:solidFill>
              <a:latin typeface="Berlin Sans FB Demi" panose="020E0802020502020306" pitchFamily="34" charset="0"/>
            </a:endParaRPr>
          </a:p>
          <a:p>
            <a:pPr lvl="0">
              <a:spcBef>
                <a:spcPts val="500"/>
              </a:spcBef>
              <a:spcAft>
                <a:spcPts val="500"/>
              </a:spcAft>
              <a:buClr>
                <a:schemeClr val="dk1"/>
              </a:buClr>
              <a:buSzPct val="78571"/>
            </a:pPr>
            <a:r>
              <a:rPr lang="zh-TW" altLang="en-US" sz="2400" dirty="0" smtClean="0">
                <a:solidFill>
                  <a:srgbClr val="EFEFEF"/>
                </a:solidFill>
                <a:latin typeface="華康秀風體W3" panose="03000309000000000000" pitchFamily="65" charset="-120"/>
                <a:ea typeface="華康秀風體W3" panose="03000309000000000000" pitchFamily="65" charset="-120"/>
              </a:rPr>
              <a:t>　　</a:t>
            </a:r>
            <a:r>
              <a:rPr lang="zh-TW" altLang="zh-TW" sz="2400" dirty="0" smtClean="0">
                <a:solidFill>
                  <a:srgbClr val="EFEFEF"/>
                </a:solidFill>
                <a:latin typeface="華康秀風體W3" panose="03000309000000000000" pitchFamily="65" charset="-120"/>
                <a:ea typeface="華康秀風體W3" panose="03000309000000000000" pitchFamily="65" charset="-120"/>
              </a:rPr>
              <a:t>P</a:t>
            </a:r>
            <a:r>
              <a:rPr lang="zh-TW" altLang="zh-TW" sz="2400" dirty="0">
                <a:solidFill>
                  <a:srgbClr val="EFEFEF"/>
                </a:solidFill>
                <a:latin typeface="華康秀風體W3" panose="03000309000000000000" pitchFamily="65" charset="-120"/>
                <a:ea typeface="華康秀風體W3" panose="03000309000000000000" pitchFamily="65" charset="-120"/>
              </a:rPr>
              <a:t>syche</a:t>
            </a:r>
            <a:r>
              <a:rPr lang="zh-TW" sz="2400" dirty="0">
                <a:solidFill>
                  <a:srgbClr val="EFEFEF"/>
                </a:solidFill>
                <a:latin typeface="華康秀風體W3" panose="03000309000000000000" pitchFamily="65" charset="-120"/>
                <a:ea typeface="華康秀風體W3" panose="03000309000000000000" pitchFamily="65" charset="-120"/>
              </a:rPr>
              <a:t>醒來</a:t>
            </a:r>
            <a:r>
              <a:rPr lang="zh-TW" altLang="en-US" sz="2400" dirty="0">
                <a:solidFill>
                  <a:srgbClr val="EFEFEF"/>
                </a:solidFill>
                <a:latin typeface="華康秀風體W3" panose="03000309000000000000" pitchFamily="65" charset="-120"/>
                <a:ea typeface="華康秀風體W3" panose="03000309000000000000" pitchFamily="65" charset="-120"/>
              </a:rPr>
              <a:t>後</a:t>
            </a:r>
            <a:r>
              <a:rPr lang="zh-TW" sz="2400" dirty="0">
                <a:solidFill>
                  <a:srgbClr val="EFEFEF"/>
                </a:solidFill>
                <a:latin typeface="華康秀風體W3" panose="03000309000000000000" pitchFamily="65" charset="-120"/>
                <a:ea typeface="華康秀風體W3" panose="03000309000000000000" pitchFamily="65" charset="-120"/>
              </a:rPr>
              <a:t>發現自己躺</a:t>
            </a:r>
            <a:r>
              <a:rPr lang="zh-TW" altLang="en-US" sz="2400" dirty="0">
                <a:solidFill>
                  <a:srgbClr val="EFEFEF"/>
                </a:solidFill>
                <a:latin typeface="華康秀風體W3" panose="03000309000000000000" pitchFamily="65" charset="-120"/>
                <a:ea typeface="華康秀風體W3" panose="03000309000000000000" pitchFamily="65" charset="-120"/>
              </a:rPr>
              <a:t>在一個</a:t>
            </a:r>
            <a:r>
              <a:rPr lang="zh-TW" sz="2400" dirty="0">
                <a:solidFill>
                  <a:srgbClr val="EFEFEF"/>
                </a:solidFill>
                <a:latin typeface="華康秀風體W3" panose="03000309000000000000" pitchFamily="65" charset="-120"/>
                <a:ea typeface="華康秀風體W3" panose="03000309000000000000" pitchFamily="65" charset="-120"/>
              </a:rPr>
              <a:t>樹叢</a:t>
            </a:r>
            <a:r>
              <a:rPr lang="zh-TW" altLang="en-US" sz="2400" dirty="0">
                <a:solidFill>
                  <a:srgbClr val="EFEFEF"/>
                </a:solidFill>
                <a:latin typeface="華康秀風體W3" panose="03000309000000000000" pitchFamily="65" charset="-120"/>
                <a:ea typeface="華康秀風體W3" panose="03000309000000000000" pitchFamily="65" charset="-120"/>
              </a:rPr>
              <a:t>旁</a:t>
            </a:r>
            <a:r>
              <a:rPr lang="zh-TW" sz="2400" dirty="0">
                <a:solidFill>
                  <a:srgbClr val="EFEFEF"/>
                </a:solidFill>
                <a:latin typeface="華康秀風體W3" panose="03000309000000000000" pitchFamily="65" charset="-120"/>
                <a:ea typeface="華康秀風體W3" panose="03000309000000000000" pitchFamily="65" charset="-120"/>
              </a:rPr>
              <a:t>。她發現</a:t>
            </a:r>
            <a:r>
              <a:rPr lang="zh-TW" sz="2400" dirty="0">
                <a:solidFill>
                  <a:srgbClr val="EFEFEF"/>
                </a:solidFill>
                <a:latin typeface="華康秀風體W3" panose="03000309000000000000" pitchFamily="65" charset="-120"/>
                <a:ea typeface="華康秀風體W3" panose="03000309000000000000" pitchFamily="65" charset="-120"/>
              </a:rPr>
              <a:t>了一個奇妙的</a:t>
            </a:r>
            <a:r>
              <a:rPr lang="zh-TW" sz="2400" dirty="0" smtClean="0">
                <a:solidFill>
                  <a:srgbClr val="EFEFEF"/>
                </a:solidFill>
                <a:latin typeface="華康秀風體W3" panose="03000309000000000000" pitchFamily="65" charset="-120"/>
                <a:ea typeface="華康秀風體W3" panose="03000309000000000000" pitchFamily="65" charset="-120"/>
              </a:rPr>
              <a:t>房子</a:t>
            </a:r>
            <a:r>
              <a:rPr lang="zh-TW" altLang="en-US" sz="2400" dirty="0">
                <a:solidFill>
                  <a:srgbClr val="EFEFEF"/>
                </a:solidFill>
                <a:latin typeface="華康秀風體W3" panose="03000309000000000000" pitchFamily="65" charset="-120"/>
                <a:ea typeface="華康秀風體W3" panose="03000309000000000000" pitchFamily="65" charset="-120"/>
              </a:rPr>
              <a:t>，</a:t>
            </a:r>
            <a:r>
              <a:rPr lang="zh-TW" altLang="en-US" sz="2400" dirty="0" smtClean="0">
                <a:solidFill>
                  <a:srgbClr val="EFEFEF"/>
                </a:solidFill>
                <a:latin typeface="華康秀風體W3" panose="03000309000000000000" pitchFamily="65" charset="-120"/>
                <a:ea typeface="華康秀風體W3" panose="03000309000000000000" pitchFamily="65" charset="-120"/>
              </a:rPr>
              <a:t>有</a:t>
            </a:r>
            <a:r>
              <a:rPr lang="zh-TW" sz="2400" dirty="0" smtClean="0">
                <a:solidFill>
                  <a:srgbClr val="EFEFEF"/>
                </a:solidFill>
                <a:latin typeface="華康秀風體W3" panose="03000309000000000000" pitchFamily="65" charset="-120"/>
                <a:ea typeface="華康秀風體W3" panose="03000309000000000000" pitchFamily="65" charset="-120"/>
              </a:rPr>
              <a:t>金色</a:t>
            </a:r>
            <a:r>
              <a:rPr lang="zh-TW" sz="2400" dirty="0">
                <a:solidFill>
                  <a:srgbClr val="EFEFEF"/>
                </a:solidFill>
                <a:latin typeface="華康秀風體W3" panose="03000309000000000000" pitchFamily="65" charset="-120"/>
                <a:ea typeface="華康秀風體W3" panose="03000309000000000000" pitchFamily="65" charset="-120"/>
              </a:rPr>
              <a:t>的柱子</a:t>
            </a:r>
            <a:r>
              <a:rPr lang="zh-TW" sz="2400" dirty="0">
                <a:solidFill>
                  <a:srgbClr val="EFEFEF"/>
                </a:solidFill>
                <a:latin typeface="華康秀風體W3" panose="03000309000000000000" pitchFamily="65" charset="-120"/>
                <a:ea typeface="華康秀風體W3" panose="03000309000000000000" pitchFamily="65" charset="-120"/>
              </a:rPr>
              <a:t>，天花板</a:t>
            </a:r>
            <a:r>
              <a:rPr lang="zh-TW" altLang="zh-TW" sz="2400" dirty="0">
                <a:solidFill>
                  <a:srgbClr val="EFEFEF"/>
                </a:solidFill>
                <a:latin typeface="華康秀風體W3" panose="03000309000000000000" pitchFamily="65" charset="-120"/>
                <a:ea typeface="華康秀風體W3" panose="03000309000000000000" pitchFamily="65" charset="-120"/>
              </a:rPr>
              <a:t>雕刻</a:t>
            </a:r>
            <a:r>
              <a:rPr lang="zh-TW" sz="2400" dirty="0">
                <a:solidFill>
                  <a:srgbClr val="EFEFEF"/>
                </a:solidFill>
                <a:latin typeface="華康秀風體W3" panose="03000309000000000000" pitchFamily="65" charset="-120"/>
                <a:ea typeface="華康秀風體W3" panose="03000309000000000000" pitchFamily="65" charset="-120"/>
              </a:rPr>
              <a:t>柑橘</a:t>
            </a:r>
            <a:r>
              <a:rPr lang="zh-TW" sz="2400" dirty="0">
                <a:solidFill>
                  <a:srgbClr val="EFEFEF"/>
                </a:solidFill>
                <a:latin typeface="華康秀風體W3" panose="03000309000000000000" pitchFamily="65" charset="-120"/>
                <a:ea typeface="華康秀風體W3" panose="03000309000000000000" pitchFamily="65" charset="-120"/>
              </a:rPr>
              <a:t>木和象牙，銀色的牆壁上浮雕著動物和珠寶鑲嵌的地板。</a:t>
            </a:r>
            <a:r>
              <a:rPr lang="zh-TW" sz="2400" b="1" dirty="0">
                <a:solidFill>
                  <a:srgbClr val="3333FF"/>
                </a:solidFill>
                <a:latin typeface="華康秀風體W3" panose="03000309000000000000" pitchFamily="65" charset="-120"/>
                <a:ea typeface="華康秀風體W3" panose="03000309000000000000" pitchFamily="65" charset="-120"/>
              </a:rPr>
              <a:t>一個</a:t>
            </a:r>
            <a:r>
              <a:rPr lang="zh-TW" sz="2400" b="1" dirty="0">
                <a:solidFill>
                  <a:srgbClr val="3333FF"/>
                </a:solidFill>
                <a:latin typeface="華康秀風體W3" panose="03000309000000000000" pitchFamily="65" charset="-120"/>
                <a:ea typeface="華康秀風體W3" panose="03000309000000000000" pitchFamily="65" charset="-120"/>
              </a:rPr>
              <a:t>無聲音告訴</a:t>
            </a:r>
            <a:r>
              <a:rPr lang="zh-TW" altLang="zh-TW" sz="2400" b="1" dirty="0">
                <a:solidFill>
                  <a:srgbClr val="3333FF"/>
                </a:solidFill>
                <a:latin typeface="華康秀風體W3" panose="03000309000000000000" pitchFamily="65" charset="-120"/>
                <a:ea typeface="華康秀風體W3" panose="03000309000000000000" pitchFamily="65" charset="-120"/>
              </a:rPr>
              <a:t>Psyche</a:t>
            </a:r>
            <a:r>
              <a:rPr lang="zh-TW" sz="2400" b="1" dirty="0">
                <a:solidFill>
                  <a:srgbClr val="3333FF"/>
                </a:solidFill>
                <a:latin typeface="華康秀風體W3" panose="03000309000000000000" pitchFamily="65" charset="-120"/>
                <a:ea typeface="華康秀風體W3" panose="03000309000000000000" pitchFamily="65" charset="-120"/>
              </a:rPr>
              <a:t>要</a:t>
            </a:r>
            <a:r>
              <a:rPr lang="zh-TW" sz="2400" b="1" dirty="0">
                <a:solidFill>
                  <a:srgbClr val="3333FF"/>
                </a:solidFill>
                <a:latin typeface="華康秀風體W3" panose="03000309000000000000" pitchFamily="65" charset="-120"/>
                <a:ea typeface="華康秀風體W3" panose="03000309000000000000" pitchFamily="65" charset="-120"/>
              </a:rPr>
              <a:t>讓自己放輕鬆，然後</a:t>
            </a:r>
            <a:r>
              <a:rPr lang="zh-TW" sz="2400" b="1" dirty="0">
                <a:solidFill>
                  <a:srgbClr val="3333FF"/>
                </a:solidFill>
                <a:latin typeface="華康秀風體W3" panose="03000309000000000000" pitchFamily="65" charset="-120"/>
                <a:ea typeface="華康秀風體W3" panose="03000309000000000000" pitchFamily="65" charset="-120"/>
              </a:rPr>
              <a:t>她享受</a:t>
            </a:r>
            <a:r>
              <a:rPr lang="zh-TW" sz="2400" b="1" dirty="0">
                <a:solidFill>
                  <a:srgbClr val="3333FF"/>
                </a:solidFill>
                <a:latin typeface="華康秀風體W3" panose="03000309000000000000" pitchFamily="65" charset="-120"/>
                <a:ea typeface="華康秀風體W3" panose="03000309000000000000" pitchFamily="65" charset="-120"/>
              </a:rPr>
              <a:t>著盛宴伴隨著無形的歌聲</a:t>
            </a:r>
            <a:r>
              <a:rPr lang="zh-TW" sz="2400" dirty="0">
                <a:solidFill>
                  <a:srgbClr val="EFEFEF"/>
                </a:solidFill>
                <a:latin typeface="華康秀風體W3" panose="03000309000000000000" pitchFamily="65" charset="-120"/>
                <a:ea typeface="華康秀風體W3" panose="03000309000000000000" pitchFamily="65" charset="-120"/>
              </a:rPr>
              <a:t>。</a:t>
            </a:r>
          </a:p>
          <a:p>
            <a:pPr lvl="0">
              <a:spcBef>
                <a:spcPts val="0"/>
              </a:spcBef>
              <a:buNone/>
            </a:pPr>
            <a:endParaRPr sz="1400" dirty="0">
              <a:solidFill>
                <a:srgbClr val="000000"/>
              </a:solidFill>
              <a:highlight>
                <a:srgbClr val="FFFFFF"/>
              </a:highlight>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TotalTime>
  <Words>94</Words>
  <Application>Microsoft Office PowerPoint</Application>
  <PresentationFormat>如螢幕大小 (16:9)</PresentationFormat>
  <Paragraphs>54</Paragraphs>
  <Slides>19</Slides>
  <Notes>10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19</vt:i4>
      </vt:variant>
    </vt:vector>
  </HeadingPairs>
  <TitlesOfParts>
    <vt:vector size="27" baseType="lpstr">
      <vt:lpstr>Algerian</vt:lpstr>
      <vt:lpstr>華康秀風體W3</vt:lpstr>
      <vt:lpstr>Berlin Sans FB Demi</vt:lpstr>
      <vt:lpstr>Arial</vt:lpstr>
      <vt:lpstr>華康秀風體W3(P)</vt:lpstr>
      <vt:lpstr>Westwood LET</vt:lpstr>
      <vt:lpstr>新細明體</vt:lpstr>
      <vt:lpstr>simple-light-2</vt:lpstr>
      <vt:lpstr>Cupid &amp; Psyche </vt:lpstr>
      <vt:lpstr>PowerPoint 簡報</vt:lpstr>
      <vt:lpstr>Psyche  A mortal girl Cupid’s wife  Her pretty charming were even surmounted than the Beauty Goddess of Venus  Goddess of the soul    賽姬  一位凡間的少女 邱彼特的老婆 其美麗更勝女神Venus 靈魂之神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Cupid &amp; Psyche </dc:title>
  <cp:lastModifiedBy>Andy_Lee</cp:lastModifiedBy>
  <cp:revision>25</cp:revision>
  <dcterms:modified xsi:type="dcterms:W3CDTF">2017-04-12T01:42:59Z</dcterms:modified>
</cp:coreProperties>
</file>